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0"/>
  </p:notesMasterIdLst>
  <p:handoutMasterIdLst>
    <p:handoutMasterId r:id="rId51"/>
  </p:handoutMasterIdLst>
  <p:sldIdLst>
    <p:sldId id="256" r:id="rId2"/>
    <p:sldId id="258" r:id="rId3"/>
    <p:sldId id="259" r:id="rId4"/>
    <p:sldId id="260" r:id="rId5"/>
    <p:sldId id="397" r:id="rId6"/>
    <p:sldId id="262" r:id="rId7"/>
    <p:sldId id="263" r:id="rId8"/>
    <p:sldId id="264" r:id="rId9"/>
    <p:sldId id="266" r:id="rId10"/>
    <p:sldId id="267" r:id="rId11"/>
    <p:sldId id="475" r:id="rId12"/>
    <p:sldId id="268" r:id="rId13"/>
    <p:sldId id="269" r:id="rId14"/>
    <p:sldId id="270" r:id="rId15"/>
    <p:sldId id="271" r:id="rId16"/>
    <p:sldId id="272" r:id="rId17"/>
    <p:sldId id="273" r:id="rId18"/>
    <p:sldId id="274" r:id="rId19"/>
    <p:sldId id="400" r:id="rId20"/>
    <p:sldId id="275"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402" r:id="rId34"/>
    <p:sldId id="403" r:id="rId35"/>
    <p:sldId id="404" r:id="rId36"/>
    <p:sldId id="473" r:id="rId37"/>
    <p:sldId id="405" r:id="rId38"/>
    <p:sldId id="406" r:id="rId39"/>
    <p:sldId id="474" r:id="rId40"/>
    <p:sldId id="407" r:id="rId41"/>
    <p:sldId id="408" r:id="rId42"/>
    <p:sldId id="409" r:id="rId43"/>
    <p:sldId id="410" r:id="rId44"/>
    <p:sldId id="468" r:id="rId45"/>
    <p:sldId id="469" r:id="rId46"/>
    <p:sldId id="471" r:id="rId47"/>
    <p:sldId id="470" r:id="rId48"/>
    <p:sldId id="472" r:id="rId4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812" autoAdjust="0"/>
    <p:restoredTop sz="68531" autoAdjust="0"/>
  </p:normalViewPr>
  <p:slideViewPr>
    <p:cSldViewPr snapToGrid="0" snapToObjects="1">
      <p:cViewPr varScale="1">
        <p:scale>
          <a:sx n="49" d="100"/>
          <a:sy n="49" d="100"/>
        </p:scale>
        <p:origin x="1974" y="54"/>
      </p:cViewPr>
      <p:guideLst>
        <p:guide orient="horz" pos="2160"/>
        <p:guide pos="2880"/>
      </p:guideLst>
    </p:cSldViewPr>
  </p:slideViewPr>
  <p:outlineViewPr>
    <p:cViewPr>
      <p:scale>
        <a:sx n="33" d="100"/>
        <a:sy n="33" d="100"/>
      </p:scale>
      <p:origin x="0" y="10568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handoutMaster" Target="handoutMasters/handoutMaster1.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5A3C23C-1266-DD48-AE6D-E7D5AB913765}" type="datetimeFigureOut">
              <a:rPr lang="en-US" smtClean="0"/>
              <a:t>3/28/2017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37026A6-D0A5-9C4A-8030-359D857C08D1}" type="slidenum">
              <a:rPr lang="en-US" smtClean="0"/>
              <a:t>‹#›</a:t>
            </a:fld>
            <a:endParaRPr lang="en-US"/>
          </a:p>
        </p:txBody>
      </p:sp>
    </p:spTree>
    <p:extLst>
      <p:ext uri="{BB962C8B-B14F-4D97-AF65-F5344CB8AC3E}">
        <p14:creationId xmlns:p14="http://schemas.microsoft.com/office/powerpoint/2010/main" val="4279123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C0C6EAE-460B-9648-B11D-9EA43A932FCB}" type="datetimeFigureOut">
              <a:rPr lang="en-US" smtClean="0"/>
              <a:t>3/28/2017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2098F8F-3F2D-D24E-8B50-BE61D62D13D4}" type="slidenum">
              <a:rPr lang="en-US" smtClean="0"/>
              <a:t>‹#›</a:t>
            </a:fld>
            <a:endParaRPr lang="en-US"/>
          </a:p>
        </p:txBody>
      </p:sp>
    </p:spTree>
    <p:extLst>
      <p:ext uri="{BB962C8B-B14F-4D97-AF65-F5344CB8AC3E}">
        <p14:creationId xmlns:p14="http://schemas.microsoft.com/office/powerpoint/2010/main" val="2863733354"/>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a:buChar char="•"/>
            </a:pPr>
            <a:r>
              <a:rPr lang="en-US" b="1" dirty="0"/>
              <a:t>Ask students to brainstorm</a:t>
            </a:r>
            <a:r>
              <a:rPr lang="en-US" b="1" baseline="0" dirty="0"/>
              <a:t> about different jobs and then start categorizing them. </a:t>
            </a:r>
            <a:endParaRPr lang="en-US" b="1" dirty="0"/>
          </a:p>
          <a:p>
            <a:pPr marL="171450" indent="-171450">
              <a:buFont typeface="Arial"/>
              <a:buChar char="•"/>
            </a:pPr>
            <a:r>
              <a:rPr lang="en-US" b="1" dirty="0"/>
              <a:t>Overlap may occur: i.e. an</a:t>
            </a:r>
            <a:r>
              <a:rPr lang="en-US" b="1" baseline="0" dirty="0"/>
              <a:t> RD is considered a professional but may function as a supervisor for dietetic technicians in a hospital’s clinical nutrition office.</a:t>
            </a:r>
          </a:p>
          <a:p>
            <a:pPr marL="171450" indent="-171450">
              <a:buFont typeface="Arial"/>
              <a:buChar char="•"/>
            </a:pPr>
            <a:r>
              <a:rPr lang="en-US" b="1" baseline="0" dirty="0"/>
              <a:t>A manager in a family restaurant might bus tables during a peak period, even though this is usually considered the work of an unskilled employee</a:t>
            </a:r>
          </a:p>
          <a:p>
            <a:endParaRPr lang="en-US" dirty="0"/>
          </a:p>
        </p:txBody>
      </p:sp>
      <p:sp>
        <p:nvSpPr>
          <p:cNvPr id="4" name="Slide Number Placeholder 3"/>
          <p:cNvSpPr>
            <a:spLocks noGrp="1"/>
          </p:cNvSpPr>
          <p:nvPr>
            <p:ph type="sldNum" sz="quarter" idx="10"/>
          </p:nvPr>
        </p:nvSpPr>
        <p:spPr/>
        <p:txBody>
          <a:bodyPr/>
          <a:lstStyle/>
          <a:p>
            <a:fld id="{22098F8F-3F2D-D24E-8B50-BE61D62D13D4}" type="slidenum">
              <a:rPr lang="en-US" smtClean="0"/>
              <a:t>3</a:t>
            </a:fld>
            <a:endParaRPr lang="en-US"/>
          </a:p>
        </p:txBody>
      </p:sp>
    </p:spTree>
    <p:extLst>
      <p:ext uri="{BB962C8B-B14F-4D97-AF65-F5344CB8AC3E}">
        <p14:creationId xmlns:p14="http://schemas.microsoft.com/office/powerpoint/2010/main" val="335225080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a:buChar char="•"/>
            </a:pPr>
            <a:r>
              <a:rPr lang="en-US" dirty="0"/>
              <a:t>One employee may work AM; the other one PM</a:t>
            </a:r>
          </a:p>
          <a:p>
            <a:pPr marL="171450" indent="-171450">
              <a:buFont typeface="Arial"/>
              <a:buChar char="•"/>
            </a:pPr>
            <a:r>
              <a:rPr lang="en-US" dirty="0"/>
              <a:t>Monday and Tuesday and ½ Wednesdays; the other ½ Wednesday, Thursday and Friday</a:t>
            </a:r>
          </a:p>
          <a:p>
            <a:pPr marL="171450" indent="-171450">
              <a:buFont typeface="Arial"/>
              <a:buChar char="•"/>
            </a:pPr>
            <a:r>
              <a:rPr lang="en-US" dirty="0"/>
              <a:t>An employee could take half the caseload and the other deals with entirely different cases </a:t>
            </a:r>
            <a:r>
              <a:rPr lang="en-US" dirty="0">
                <a:sym typeface="Wingdings"/>
              </a:rPr>
              <a:t> resembles two part-time positions than job sharing </a:t>
            </a:r>
          </a:p>
          <a:p>
            <a:endParaRPr lang="en-US" dirty="0"/>
          </a:p>
        </p:txBody>
      </p:sp>
      <p:sp>
        <p:nvSpPr>
          <p:cNvPr id="4" name="Slide Number Placeholder 3"/>
          <p:cNvSpPr>
            <a:spLocks noGrp="1"/>
          </p:cNvSpPr>
          <p:nvPr>
            <p:ph type="sldNum" sz="quarter" idx="10"/>
          </p:nvPr>
        </p:nvSpPr>
        <p:spPr/>
        <p:txBody>
          <a:bodyPr/>
          <a:lstStyle/>
          <a:p>
            <a:fld id="{22098F8F-3F2D-D24E-8B50-BE61D62D13D4}" type="slidenum">
              <a:rPr lang="en-US" smtClean="0"/>
              <a:t>16</a:t>
            </a:fld>
            <a:endParaRPr lang="en-US"/>
          </a:p>
        </p:txBody>
      </p:sp>
    </p:spTree>
    <p:extLst>
      <p:ext uri="{BB962C8B-B14F-4D97-AF65-F5344CB8AC3E}">
        <p14:creationId xmlns:p14="http://schemas.microsoft.com/office/powerpoint/2010/main" val="10095751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a:latin typeface="+mn-lt"/>
                <a:cs typeface="Calibri"/>
              </a:rPr>
              <a:t>If a manager needs to extend probationary period: the employer’s human resources policy should be consulted to determine proper procedure to be followed</a:t>
            </a:r>
          </a:p>
          <a:p>
            <a:endParaRPr lang="en-US" dirty="0"/>
          </a:p>
        </p:txBody>
      </p:sp>
      <p:sp>
        <p:nvSpPr>
          <p:cNvPr id="4" name="Slide Number Placeholder 3"/>
          <p:cNvSpPr>
            <a:spLocks noGrp="1"/>
          </p:cNvSpPr>
          <p:nvPr>
            <p:ph type="sldNum" sz="quarter" idx="10"/>
          </p:nvPr>
        </p:nvSpPr>
        <p:spPr/>
        <p:txBody>
          <a:bodyPr/>
          <a:lstStyle/>
          <a:p>
            <a:fld id="{22098F8F-3F2D-D24E-8B50-BE61D62D13D4}" type="slidenum">
              <a:rPr lang="en-US" smtClean="0"/>
              <a:t>17</a:t>
            </a:fld>
            <a:endParaRPr lang="en-US"/>
          </a:p>
        </p:txBody>
      </p:sp>
    </p:spTree>
    <p:extLst>
      <p:ext uri="{BB962C8B-B14F-4D97-AF65-F5344CB8AC3E}">
        <p14:creationId xmlns:p14="http://schemas.microsoft.com/office/powerpoint/2010/main" val="159204510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a:latin typeface="+mn-lt"/>
                <a:cs typeface="Calibri"/>
              </a:rPr>
              <a:t>May or may not be placed on the payroll of the employer </a:t>
            </a:r>
          </a:p>
          <a:p>
            <a:endParaRPr lang="en-US" dirty="0"/>
          </a:p>
        </p:txBody>
      </p:sp>
      <p:sp>
        <p:nvSpPr>
          <p:cNvPr id="4" name="Slide Number Placeholder 3"/>
          <p:cNvSpPr>
            <a:spLocks noGrp="1"/>
          </p:cNvSpPr>
          <p:nvPr>
            <p:ph type="sldNum" sz="quarter" idx="10"/>
          </p:nvPr>
        </p:nvSpPr>
        <p:spPr/>
        <p:txBody>
          <a:bodyPr/>
          <a:lstStyle/>
          <a:p>
            <a:fld id="{22098F8F-3F2D-D24E-8B50-BE61D62D13D4}" type="slidenum">
              <a:rPr lang="en-US" smtClean="0"/>
              <a:t>18</a:t>
            </a:fld>
            <a:endParaRPr lang="en-US"/>
          </a:p>
        </p:txBody>
      </p:sp>
    </p:spTree>
    <p:extLst>
      <p:ext uri="{BB962C8B-B14F-4D97-AF65-F5344CB8AC3E}">
        <p14:creationId xmlns:p14="http://schemas.microsoft.com/office/powerpoint/2010/main" val="16352088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a:latin typeface="+mn-lt"/>
                <a:cs typeface="Calibri"/>
              </a:rPr>
              <a:t>May or may not be placed on the payroll of the employer </a:t>
            </a:r>
          </a:p>
          <a:p>
            <a:endParaRPr lang="en-US" dirty="0"/>
          </a:p>
        </p:txBody>
      </p:sp>
      <p:sp>
        <p:nvSpPr>
          <p:cNvPr id="4" name="Slide Number Placeholder 3"/>
          <p:cNvSpPr>
            <a:spLocks noGrp="1"/>
          </p:cNvSpPr>
          <p:nvPr>
            <p:ph type="sldNum" sz="quarter" idx="10"/>
          </p:nvPr>
        </p:nvSpPr>
        <p:spPr/>
        <p:txBody>
          <a:bodyPr/>
          <a:lstStyle/>
          <a:p>
            <a:fld id="{22098F8F-3F2D-D24E-8B50-BE61D62D13D4}" type="slidenum">
              <a:rPr lang="en-US" smtClean="0"/>
              <a:t>19</a:t>
            </a:fld>
            <a:endParaRPr lang="en-US"/>
          </a:p>
        </p:txBody>
      </p:sp>
    </p:spTree>
    <p:extLst>
      <p:ext uri="{BB962C8B-B14F-4D97-AF65-F5344CB8AC3E}">
        <p14:creationId xmlns:p14="http://schemas.microsoft.com/office/powerpoint/2010/main" val="125779238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a:buChar char="•"/>
            </a:pPr>
            <a:r>
              <a:rPr lang="en-US" dirty="0"/>
              <a:t>If</a:t>
            </a:r>
            <a:r>
              <a:rPr lang="en-US" baseline="0" dirty="0"/>
              <a:t> there is a pay differential for working overtime, or for working on the weekends or holidays, it is relatively easy to recruit volunteers to work the extra hours.</a:t>
            </a:r>
          </a:p>
          <a:p>
            <a:pPr marL="171450" indent="-171450">
              <a:buFont typeface="Arial"/>
              <a:buChar char="•"/>
            </a:pPr>
            <a:r>
              <a:rPr lang="en-US" baseline="0" dirty="0"/>
              <a:t> A manager must be careful to be equitable in the assignment of extra hours and should not unduly burden/reward one or two employees; managers should exercise prudence when assigning overtime work to employees</a:t>
            </a:r>
            <a:endParaRPr lang="en-US" dirty="0"/>
          </a:p>
        </p:txBody>
      </p:sp>
      <p:sp>
        <p:nvSpPr>
          <p:cNvPr id="4" name="Slide Number Placeholder 3"/>
          <p:cNvSpPr>
            <a:spLocks noGrp="1"/>
          </p:cNvSpPr>
          <p:nvPr>
            <p:ph type="sldNum" sz="quarter" idx="10"/>
          </p:nvPr>
        </p:nvSpPr>
        <p:spPr/>
        <p:txBody>
          <a:bodyPr/>
          <a:lstStyle/>
          <a:p>
            <a:fld id="{22098F8F-3F2D-D24E-8B50-BE61D62D13D4}" type="slidenum">
              <a:rPr lang="en-US" smtClean="0"/>
              <a:t>24</a:t>
            </a:fld>
            <a:endParaRPr lang="en-US"/>
          </a:p>
        </p:txBody>
      </p:sp>
    </p:spTree>
    <p:extLst>
      <p:ext uri="{BB962C8B-B14F-4D97-AF65-F5344CB8AC3E}">
        <p14:creationId xmlns:p14="http://schemas.microsoft.com/office/powerpoint/2010/main" val="26294744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22098F8F-3F2D-D24E-8B50-BE61D62D13D4}" type="slidenum">
              <a:rPr lang="en-US" smtClean="0"/>
              <a:t>25</a:t>
            </a:fld>
            <a:endParaRPr lang="en-US"/>
          </a:p>
        </p:txBody>
      </p:sp>
    </p:spTree>
    <p:extLst>
      <p:ext uri="{BB962C8B-B14F-4D97-AF65-F5344CB8AC3E}">
        <p14:creationId xmlns:p14="http://schemas.microsoft.com/office/powerpoint/2010/main" val="239815222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Calculating</a:t>
            </a:r>
            <a:r>
              <a:rPr lang="en-US" baseline="0" dirty="0"/>
              <a:t> pay differentials is not always so simple: differential wage rates may vary depending on the work performed, time of work, holiday, weekend, split shifts, overtime etc. </a:t>
            </a:r>
          </a:p>
          <a:p>
            <a:r>
              <a:rPr lang="en-US" dirty="0"/>
              <a:t>Example: If the base rate is $8.00 and the employee worked 48 hours in the week:</a:t>
            </a:r>
          </a:p>
          <a:p>
            <a:pPr lvl="1"/>
            <a:r>
              <a:rPr lang="en-US" dirty="0"/>
              <a:t>$8.00 x 40 hours = $320.00 (base salary for week)</a:t>
            </a:r>
          </a:p>
          <a:p>
            <a:pPr lvl="1"/>
            <a:r>
              <a:rPr lang="en-US" dirty="0"/>
              <a:t>$8.00 x 150% = $12.00/hour (overtime rate)</a:t>
            </a:r>
          </a:p>
          <a:p>
            <a:pPr lvl="1"/>
            <a:r>
              <a:rPr lang="en-US" dirty="0"/>
              <a:t>$12.00 x 10 hours = $120.00 (overtime pay)</a:t>
            </a:r>
          </a:p>
          <a:p>
            <a:pPr lvl="2"/>
            <a:r>
              <a:rPr lang="en-US" dirty="0"/>
              <a:t>GROSS PAY FOR WEEK = $320.00 + $120.00 = $440.00</a:t>
            </a:r>
          </a:p>
          <a:p>
            <a:endParaRPr lang="en-US" dirty="0"/>
          </a:p>
        </p:txBody>
      </p:sp>
      <p:sp>
        <p:nvSpPr>
          <p:cNvPr id="4" name="Slide Number Placeholder 3"/>
          <p:cNvSpPr>
            <a:spLocks noGrp="1"/>
          </p:cNvSpPr>
          <p:nvPr>
            <p:ph type="sldNum" sz="quarter" idx="10"/>
          </p:nvPr>
        </p:nvSpPr>
        <p:spPr/>
        <p:txBody>
          <a:bodyPr/>
          <a:lstStyle/>
          <a:p>
            <a:fld id="{22098F8F-3F2D-D24E-8B50-BE61D62D13D4}" type="slidenum">
              <a:rPr lang="en-US" smtClean="0"/>
              <a:t>26</a:t>
            </a:fld>
            <a:endParaRPr lang="en-US"/>
          </a:p>
        </p:txBody>
      </p:sp>
    </p:spTree>
    <p:extLst>
      <p:ext uri="{BB962C8B-B14F-4D97-AF65-F5344CB8AC3E}">
        <p14:creationId xmlns:p14="http://schemas.microsoft.com/office/powerpoint/2010/main" val="186574165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Double back: i.e. if waiter or dietitian</a:t>
            </a:r>
            <a:r>
              <a:rPr lang="en-US" baseline="0" dirty="0"/>
              <a:t> </a:t>
            </a:r>
            <a:r>
              <a:rPr lang="en-US" dirty="0"/>
              <a:t>takes on 2 shifts on the same day </a:t>
            </a:r>
          </a:p>
          <a:p>
            <a:r>
              <a:rPr lang="en-US" dirty="0"/>
              <a:t>Double time:</a:t>
            </a:r>
            <a:r>
              <a:rPr lang="en-US" baseline="0" dirty="0"/>
              <a:t> if base rate was 8</a:t>
            </a:r>
            <a:r>
              <a:rPr lang="en-US" baseline="0" dirty="0">
                <a:sym typeface="Wingdings"/>
              </a:rPr>
              <a:t> double time= 16 for the extra hours worked  or for overtime on a holiday 4 x 8= 32 </a:t>
            </a:r>
          </a:p>
          <a:p>
            <a:r>
              <a:rPr lang="en-US" baseline="0" dirty="0">
                <a:sym typeface="Wingdings"/>
              </a:rPr>
              <a:t>Hazard pay: dietitian performing lab experiments with chemicals/rats</a:t>
            </a:r>
          </a:p>
          <a:p>
            <a:endParaRPr lang="en-US" dirty="0"/>
          </a:p>
        </p:txBody>
      </p:sp>
      <p:sp>
        <p:nvSpPr>
          <p:cNvPr id="4" name="Slide Number Placeholder 3"/>
          <p:cNvSpPr>
            <a:spLocks noGrp="1"/>
          </p:cNvSpPr>
          <p:nvPr>
            <p:ph type="sldNum" sz="quarter" idx="10"/>
          </p:nvPr>
        </p:nvSpPr>
        <p:spPr/>
        <p:txBody>
          <a:bodyPr/>
          <a:lstStyle/>
          <a:p>
            <a:fld id="{22098F8F-3F2D-D24E-8B50-BE61D62D13D4}" type="slidenum">
              <a:rPr lang="en-US" smtClean="0"/>
              <a:t>27</a:t>
            </a:fld>
            <a:endParaRPr lang="en-US"/>
          </a:p>
        </p:txBody>
      </p:sp>
    </p:spTree>
    <p:extLst>
      <p:ext uri="{BB962C8B-B14F-4D97-AF65-F5344CB8AC3E}">
        <p14:creationId xmlns:p14="http://schemas.microsoft.com/office/powerpoint/2010/main" val="201100653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a:buChar char="•"/>
            </a:pPr>
            <a:r>
              <a:rPr lang="en-US" dirty="0"/>
              <a:t>It is becoming necessary to find ways to measure the performance of salaried employees other than the number of hours spent on the job:</a:t>
            </a:r>
            <a:r>
              <a:rPr lang="en-US" baseline="0" dirty="0"/>
              <a:t> as new methods for performance evaluation are developed, the actual number of hours worked will become less important. </a:t>
            </a:r>
          </a:p>
          <a:p>
            <a:pPr marL="171450" indent="-171450">
              <a:buFont typeface="Arial"/>
              <a:buChar char="•"/>
            </a:pPr>
            <a:r>
              <a:rPr lang="en-US" baseline="0" dirty="0"/>
              <a:t>Burnout: a physical consequence of stress that can result from working long hours, or being tired, dissatisfied or angry with the work or work setting</a:t>
            </a:r>
          </a:p>
          <a:p>
            <a:pPr marL="171450" indent="-171450">
              <a:buFont typeface="Arial"/>
              <a:buChar char="•"/>
            </a:pPr>
            <a:r>
              <a:rPr lang="en-US" baseline="0" dirty="0"/>
              <a:t>Attrition: loss of employees because the employees voluntarily choose to leave their jobs</a:t>
            </a:r>
            <a:endParaRPr lang="en-US" dirty="0"/>
          </a:p>
        </p:txBody>
      </p:sp>
      <p:sp>
        <p:nvSpPr>
          <p:cNvPr id="4" name="Slide Number Placeholder 3"/>
          <p:cNvSpPr>
            <a:spLocks noGrp="1"/>
          </p:cNvSpPr>
          <p:nvPr>
            <p:ph type="sldNum" sz="quarter" idx="10"/>
          </p:nvPr>
        </p:nvSpPr>
        <p:spPr/>
        <p:txBody>
          <a:bodyPr/>
          <a:lstStyle/>
          <a:p>
            <a:fld id="{22098F8F-3F2D-D24E-8B50-BE61D62D13D4}" type="slidenum">
              <a:rPr lang="en-US" smtClean="0"/>
              <a:t>29</a:t>
            </a:fld>
            <a:endParaRPr lang="en-US"/>
          </a:p>
        </p:txBody>
      </p:sp>
    </p:spTree>
    <p:extLst>
      <p:ext uri="{BB962C8B-B14F-4D97-AF65-F5344CB8AC3E}">
        <p14:creationId xmlns:p14="http://schemas.microsoft.com/office/powerpoint/2010/main" val="315706956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2080=</a:t>
            </a:r>
            <a:r>
              <a:rPr lang="en-US" baseline="0" dirty="0"/>
              <a:t> 40  x 52  (40 hours of work  per week x number of weeks in a year)</a:t>
            </a:r>
            <a:endParaRPr lang="en-US" dirty="0"/>
          </a:p>
        </p:txBody>
      </p:sp>
      <p:sp>
        <p:nvSpPr>
          <p:cNvPr id="4" name="Slide Number Placeholder 3"/>
          <p:cNvSpPr>
            <a:spLocks noGrp="1"/>
          </p:cNvSpPr>
          <p:nvPr>
            <p:ph type="sldNum" sz="quarter" idx="10"/>
          </p:nvPr>
        </p:nvSpPr>
        <p:spPr/>
        <p:txBody>
          <a:bodyPr/>
          <a:lstStyle/>
          <a:p>
            <a:fld id="{22098F8F-3F2D-D24E-8B50-BE61D62D13D4}" type="slidenum">
              <a:rPr lang="en-US" smtClean="0"/>
              <a:t>35</a:t>
            </a:fld>
            <a:endParaRPr lang="en-US"/>
          </a:p>
        </p:txBody>
      </p:sp>
    </p:spTree>
    <p:extLst>
      <p:ext uri="{BB962C8B-B14F-4D97-AF65-F5344CB8AC3E}">
        <p14:creationId xmlns:p14="http://schemas.microsoft.com/office/powerpoint/2010/main" val="23498860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a:buChar char="•"/>
            </a:pPr>
            <a:r>
              <a:rPr lang="en-US" dirty="0"/>
              <a:t>Dietitians</a:t>
            </a:r>
            <a:r>
              <a:rPr lang="en-US" baseline="0" dirty="0"/>
              <a:t> come into contact with many professionals including other dietitians, physicians, nurses, engineers, pharmacists, lawyers and others; the dietitian may be called on to manage other professionals (within the field of dietetics or health care); </a:t>
            </a:r>
          </a:p>
          <a:p>
            <a:pPr marL="171450" marR="0" indent="-171450" algn="l" defTabSz="457200" rtl="0" eaLnBrk="1" fontAlgn="auto" latinLnBrk="0" hangingPunct="1">
              <a:lnSpc>
                <a:spcPct val="100000"/>
              </a:lnSpc>
              <a:spcBef>
                <a:spcPts val="0"/>
              </a:spcBef>
              <a:spcAft>
                <a:spcPts val="0"/>
              </a:spcAft>
              <a:buClrTx/>
              <a:buSzTx/>
              <a:buFont typeface="Arial"/>
              <a:buChar char="•"/>
              <a:tabLst/>
              <a:defRPr/>
            </a:pPr>
            <a:r>
              <a:rPr lang="en-US" dirty="0">
                <a:sym typeface="Wingdings"/>
              </a:rPr>
              <a:t>Not necessary for managers to have the same skills as the professionals who report to them; management requires a set of skills on its own. </a:t>
            </a:r>
            <a:endParaRPr lang="en-US" dirty="0"/>
          </a:p>
          <a:p>
            <a:endParaRPr lang="en-US" dirty="0"/>
          </a:p>
        </p:txBody>
      </p:sp>
      <p:sp>
        <p:nvSpPr>
          <p:cNvPr id="4" name="Slide Number Placeholder 3"/>
          <p:cNvSpPr>
            <a:spLocks noGrp="1"/>
          </p:cNvSpPr>
          <p:nvPr>
            <p:ph type="sldNum" sz="quarter" idx="10"/>
          </p:nvPr>
        </p:nvSpPr>
        <p:spPr/>
        <p:txBody>
          <a:bodyPr/>
          <a:lstStyle/>
          <a:p>
            <a:fld id="{22098F8F-3F2D-D24E-8B50-BE61D62D13D4}" type="slidenum">
              <a:rPr lang="en-US" smtClean="0"/>
              <a:t>4</a:t>
            </a:fld>
            <a:endParaRPr lang="en-US"/>
          </a:p>
        </p:txBody>
      </p:sp>
    </p:spTree>
    <p:extLst>
      <p:ext uri="{BB962C8B-B14F-4D97-AF65-F5344CB8AC3E}">
        <p14:creationId xmlns:p14="http://schemas.microsoft.com/office/powerpoint/2010/main" val="322534483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pPr marL="0" marR="0" lvl="1" indent="0" algn="l" defTabSz="457200" rtl="0" eaLnBrk="1" fontAlgn="auto" latinLnBrk="0" hangingPunct="1">
              <a:lnSpc>
                <a:spcPct val="100000"/>
              </a:lnSpc>
              <a:spcBef>
                <a:spcPts val="0"/>
              </a:spcBef>
              <a:spcAft>
                <a:spcPts val="0"/>
              </a:spcAft>
              <a:buClrTx/>
              <a:buSzTx/>
              <a:buFontTx/>
              <a:buNone/>
              <a:tabLst/>
              <a:defRPr/>
            </a:pPr>
            <a:r>
              <a:rPr lang="en-US" sz="2400" b="1" dirty="0">
                <a:latin typeface="+mn-lt"/>
                <a:cs typeface="Calibri"/>
                <a:sym typeface="Wingdings"/>
              </a:rPr>
              <a:t>OR</a:t>
            </a:r>
            <a:r>
              <a:rPr lang="en-US" sz="2400" dirty="0">
                <a:latin typeface="+mn-lt"/>
                <a:cs typeface="Calibri"/>
                <a:sym typeface="Wingdings"/>
              </a:rPr>
              <a:t> 400 x 52/2080= 10</a:t>
            </a:r>
          </a:p>
          <a:p>
            <a:r>
              <a:rPr lang="en-US" dirty="0"/>
              <a:t>2080=</a:t>
            </a:r>
            <a:r>
              <a:rPr lang="en-US" baseline="0" dirty="0"/>
              <a:t> 40  x 52  (40 hours of work  per week x number of weeks in a year)</a:t>
            </a:r>
            <a:endParaRPr lang="en-US" dirty="0"/>
          </a:p>
        </p:txBody>
      </p:sp>
      <p:sp>
        <p:nvSpPr>
          <p:cNvPr id="4" name="Slide Number Placeholder 3"/>
          <p:cNvSpPr>
            <a:spLocks noGrp="1"/>
          </p:cNvSpPr>
          <p:nvPr>
            <p:ph type="sldNum" sz="quarter" idx="10"/>
          </p:nvPr>
        </p:nvSpPr>
        <p:spPr/>
        <p:txBody>
          <a:bodyPr/>
          <a:lstStyle/>
          <a:p>
            <a:fld id="{22098F8F-3F2D-D24E-8B50-BE61D62D13D4}" type="slidenum">
              <a:rPr lang="en-US" smtClean="0"/>
              <a:t>36</a:t>
            </a:fld>
            <a:endParaRPr lang="en-US"/>
          </a:p>
        </p:txBody>
      </p:sp>
    </p:spTree>
    <p:extLst>
      <p:ext uri="{BB962C8B-B14F-4D97-AF65-F5344CB8AC3E}">
        <p14:creationId xmlns:p14="http://schemas.microsoft.com/office/powerpoint/2010/main" val="234988604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a:buChar char="•"/>
            </a:pPr>
            <a:r>
              <a:rPr lang="en-US" dirty="0"/>
              <a:t>1300</a:t>
            </a:r>
          </a:p>
          <a:p>
            <a:pPr marL="171450" indent="-171450">
              <a:buFont typeface="Arial"/>
              <a:buChar char="•"/>
            </a:pPr>
            <a:r>
              <a:rPr lang="en-US" dirty="0"/>
              <a:t>43 employees</a:t>
            </a:r>
          </a:p>
          <a:p>
            <a:pPr marL="171450" indent="-171450">
              <a:buFont typeface="Arial"/>
              <a:buChar char="•"/>
            </a:pPr>
            <a:r>
              <a:rPr lang="en-US" dirty="0"/>
              <a:t>32.5 FTE</a:t>
            </a:r>
            <a:r>
              <a:rPr lang="en-US" baseline="0" dirty="0"/>
              <a:t> </a:t>
            </a:r>
            <a:r>
              <a:rPr lang="en-US" dirty="0"/>
              <a:t> (1300/40; 1300 x 52/ 2080) </a:t>
            </a:r>
          </a:p>
          <a:p>
            <a:endParaRPr lang="en-US" dirty="0"/>
          </a:p>
        </p:txBody>
      </p:sp>
      <p:sp>
        <p:nvSpPr>
          <p:cNvPr id="4" name="Slide Number Placeholder 3"/>
          <p:cNvSpPr>
            <a:spLocks noGrp="1"/>
          </p:cNvSpPr>
          <p:nvPr>
            <p:ph type="sldNum" sz="quarter" idx="10"/>
          </p:nvPr>
        </p:nvSpPr>
        <p:spPr/>
        <p:txBody>
          <a:bodyPr/>
          <a:lstStyle/>
          <a:p>
            <a:fld id="{22098F8F-3F2D-D24E-8B50-BE61D62D13D4}" type="slidenum">
              <a:rPr lang="en-US" smtClean="0"/>
              <a:t>37</a:t>
            </a:fld>
            <a:endParaRPr lang="en-US"/>
          </a:p>
        </p:txBody>
      </p:sp>
    </p:spTree>
    <p:extLst>
      <p:ext uri="{BB962C8B-B14F-4D97-AF65-F5344CB8AC3E}">
        <p14:creationId xmlns:p14="http://schemas.microsoft.com/office/powerpoint/2010/main" val="173292813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2098F8F-3F2D-D24E-8B50-BE61D62D13D4}" type="slidenum">
              <a:rPr lang="en-US" smtClean="0"/>
              <a:t>38</a:t>
            </a:fld>
            <a:endParaRPr lang="en-US"/>
          </a:p>
        </p:txBody>
      </p:sp>
    </p:spTree>
    <p:extLst>
      <p:ext uri="{BB962C8B-B14F-4D97-AF65-F5344CB8AC3E}">
        <p14:creationId xmlns:p14="http://schemas.microsoft.com/office/powerpoint/2010/main" val="204722589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2098F8F-3F2D-D24E-8B50-BE61D62D13D4}" type="slidenum">
              <a:rPr lang="en-US" smtClean="0"/>
              <a:t>39</a:t>
            </a:fld>
            <a:endParaRPr lang="en-US"/>
          </a:p>
        </p:txBody>
      </p:sp>
    </p:spTree>
    <p:extLst>
      <p:ext uri="{BB962C8B-B14F-4D97-AF65-F5344CB8AC3E}">
        <p14:creationId xmlns:p14="http://schemas.microsoft.com/office/powerpoint/2010/main" val="204722589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a:latin typeface="+mn-lt"/>
                <a:cs typeface="Calibri"/>
              </a:rPr>
              <a:t>Some managers use short-hour employees in order to save on costs of providing benefits to workers or the employer might share the savings associated with not providing benefits by giving the short-hour employee increased pay </a:t>
            </a:r>
            <a:r>
              <a:rPr lang="en-US" sz="1200" b="1" dirty="0">
                <a:latin typeface="+mn-lt"/>
                <a:cs typeface="Calibri"/>
                <a:sym typeface="Wingdings"/>
              </a:rPr>
              <a:t> </a:t>
            </a:r>
            <a:r>
              <a:rPr lang="en-US" sz="1200" b="1" i="1" dirty="0">
                <a:latin typeface="+mn-lt"/>
                <a:cs typeface="Calibri"/>
                <a:sym typeface="Wingdings"/>
              </a:rPr>
              <a:t>pay in lieu of benefits</a:t>
            </a:r>
            <a:r>
              <a:rPr lang="en-US" sz="1200" dirty="0">
                <a:latin typeface="+mn-lt"/>
                <a:cs typeface="Calibri"/>
                <a:sym typeface="Wingdings"/>
              </a:rPr>
              <a:t>, calculated as a percentage of base pay</a:t>
            </a:r>
            <a:endParaRPr lang="en-US" sz="1200" dirty="0">
              <a:latin typeface="+mn-lt"/>
              <a:cs typeface="Calibri"/>
            </a:endParaRPr>
          </a:p>
          <a:p>
            <a:endParaRPr lang="en-US" dirty="0"/>
          </a:p>
        </p:txBody>
      </p:sp>
      <p:sp>
        <p:nvSpPr>
          <p:cNvPr id="4" name="Slide Number Placeholder 3"/>
          <p:cNvSpPr>
            <a:spLocks noGrp="1"/>
          </p:cNvSpPr>
          <p:nvPr>
            <p:ph type="sldNum" sz="quarter" idx="10"/>
          </p:nvPr>
        </p:nvSpPr>
        <p:spPr/>
        <p:txBody>
          <a:bodyPr/>
          <a:lstStyle/>
          <a:p>
            <a:fld id="{22098F8F-3F2D-D24E-8B50-BE61D62D13D4}" type="slidenum">
              <a:rPr lang="en-US" smtClean="0"/>
              <a:t>40</a:t>
            </a:fld>
            <a:endParaRPr lang="en-US"/>
          </a:p>
        </p:txBody>
      </p:sp>
    </p:spTree>
    <p:extLst>
      <p:ext uri="{BB962C8B-B14F-4D97-AF65-F5344CB8AC3E}">
        <p14:creationId xmlns:p14="http://schemas.microsoft.com/office/powerpoint/2010/main" val="225806045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a:buChar char="•"/>
            </a:pPr>
            <a:r>
              <a:rPr lang="en-US" dirty="0"/>
              <a:t>8 x 40= 320 worked hours budgeted</a:t>
            </a:r>
            <a:r>
              <a:rPr lang="en-US" baseline="0" dirty="0"/>
              <a:t> for a week</a:t>
            </a:r>
            <a:endParaRPr lang="en-US" dirty="0"/>
          </a:p>
          <a:p>
            <a:pPr marL="171450" indent="-171450">
              <a:buFont typeface="Arial"/>
              <a:buChar char="•"/>
            </a:pPr>
            <a:r>
              <a:rPr lang="en-US" dirty="0"/>
              <a:t>8.5 x 40= 340 paid hours budgeted</a:t>
            </a:r>
            <a:r>
              <a:rPr lang="en-US" baseline="0" dirty="0"/>
              <a:t> for a week</a:t>
            </a:r>
          </a:p>
          <a:p>
            <a:pPr marL="171450" indent="-171450">
              <a:buFont typeface="Arial"/>
              <a:buChar char="•"/>
            </a:pPr>
            <a:r>
              <a:rPr lang="en-US" baseline="0" dirty="0"/>
              <a:t>Was going to pay the equivalent of 20 extra hours</a:t>
            </a:r>
          </a:p>
          <a:p>
            <a:pPr marL="171450" indent="-171450">
              <a:buFont typeface="Arial"/>
              <a:buChar char="•"/>
            </a:pPr>
            <a:r>
              <a:rPr lang="en-US" baseline="0" dirty="0"/>
              <a:t>Worked FTEs for the week= 328/40= 8.2</a:t>
            </a:r>
          </a:p>
          <a:p>
            <a:pPr marL="171450" indent="-171450">
              <a:buFont typeface="Arial"/>
              <a:buChar char="•"/>
            </a:pPr>
            <a:r>
              <a:rPr lang="en-US" baseline="0" dirty="0"/>
              <a:t>Paid FTEs for the week= 345/40= 8.6 </a:t>
            </a:r>
          </a:p>
          <a:p>
            <a:pPr marL="171450" indent="-171450">
              <a:buFont typeface="Arial"/>
              <a:buChar char="•"/>
            </a:pPr>
            <a:r>
              <a:rPr lang="en-US" baseline="0" dirty="0"/>
              <a:t>Ended up paying 17 extra hours </a:t>
            </a:r>
          </a:p>
          <a:p>
            <a:pPr marL="171450" indent="-171450">
              <a:buFont typeface="Arial"/>
              <a:buChar char="•"/>
            </a:pPr>
            <a:r>
              <a:rPr lang="en-US" b="1" baseline="0" dirty="0"/>
              <a:t>Overtime for the worked hours?  </a:t>
            </a:r>
            <a:endParaRPr lang="en-US" dirty="0"/>
          </a:p>
        </p:txBody>
      </p:sp>
      <p:sp>
        <p:nvSpPr>
          <p:cNvPr id="4" name="Slide Number Placeholder 3"/>
          <p:cNvSpPr>
            <a:spLocks noGrp="1"/>
          </p:cNvSpPr>
          <p:nvPr>
            <p:ph type="sldNum" sz="quarter" idx="10"/>
          </p:nvPr>
        </p:nvSpPr>
        <p:spPr/>
        <p:txBody>
          <a:bodyPr/>
          <a:lstStyle/>
          <a:p>
            <a:fld id="{22098F8F-3F2D-D24E-8B50-BE61D62D13D4}" type="slidenum">
              <a:rPr lang="en-US" smtClean="0"/>
              <a:t>41</a:t>
            </a:fld>
            <a:endParaRPr lang="en-US"/>
          </a:p>
        </p:txBody>
      </p:sp>
    </p:spTree>
    <p:extLst>
      <p:ext uri="{BB962C8B-B14F-4D97-AF65-F5344CB8AC3E}">
        <p14:creationId xmlns:p14="http://schemas.microsoft.com/office/powerpoint/2010/main" val="24308241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t>Attrition:</a:t>
            </a:r>
            <a:r>
              <a:rPr lang="en-US" baseline="0" dirty="0"/>
              <a:t> loss of employees because the employees voluntarily choose to leave their jobs</a:t>
            </a:r>
            <a:endParaRPr lang="en-US" dirty="0"/>
          </a:p>
          <a:p>
            <a:r>
              <a:rPr lang="en-US" dirty="0"/>
              <a:t>Reductions</a:t>
            </a:r>
            <a:r>
              <a:rPr lang="en-US" baseline="0" dirty="0"/>
              <a:t> in Force: A decrease in the workforce, also called layoffs. Employees may be either transferred or terminated. </a:t>
            </a:r>
            <a:endParaRPr lang="en-US" dirty="0"/>
          </a:p>
        </p:txBody>
      </p:sp>
      <p:sp>
        <p:nvSpPr>
          <p:cNvPr id="4" name="Slide Number Placeholder 3"/>
          <p:cNvSpPr>
            <a:spLocks noGrp="1"/>
          </p:cNvSpPr>
          <p:nvPr>
            <p:ph type="sldNum" sz="quarter" idx="10"/>
          </p:nvPr>
        </p:nvSpPr>
        <p:spPr/>
        <p:txBody>
          <a:bodyPr/>
          <a:lstStyle/>
          <a:p>
            <a:fld id="{22098F8F-3F2D-D24E-8B50-BE61D62D13D4}" type="slidenum">
              <a:rPr lang="en-US" smtClean="0"/>
              <a:t>42</a:t>
            </a:fld>
            <a:endParaRPr lang="en-US"/>
          </a:p>
        </p:txBody>
      </p:sp>
    </p:spTree>
    <p:extLst>
      <p:ext uri="{BB962C8B-B14F-4D97-AF65-F5344CB8AC3E}">
        <p14:creationId xmlns:p14="http://schemas.microsoft.com/office/powerpoint/2010/main" val="92294747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a:buChar char="•"/>
            </a:pPr>
            <a:r>
              <a:rPr lang="en-US" dirty="0"/>
              <a:t>Give example of Bellevue Medical Center </a:t>
            </a:r>
          </a:p>
          <a:p>
            <a:pPr marL="171450" indent="-171450">
              <a:buFont typeface="Arial"/>
              <a:buChar char="•"/>
            </a:pPr>
            <a:r>
              <a:rPr lang="en-US" dirty="0"/>
              <a:t>1 dietitian for 5 patients for instance</a:t>
            </a:r>
          </a:p>
          <a:p>
            <a:endParaRPr lang="en-US" dirty="0"/>
          </a:p>
        </p:txBody>
      </p:sp>
      <p:sp>
        <p:nvSpPr>
          <p:cNvPr id="4" name="Slide Number Placeholder 3"/>
          <p:cNvSpPr>
            <a:spLocks noGrp="1"/>
          </p:cNvSpPr>
          <p:nvPr>
            <p:ph type="sldNum" sz="quarter" idx="10"/>
          </p:nvPr>
        </p:nvSpPr>
        <p:spPr/>
        <p:txBody>
          <a:bodyPr/>
          <a:lstStyle/>
          <a:p>
            <a:fld id="{22098F8F-3F2D-D24E-8B50-BE61D62D13D4}" type="slidenum">
              <a:rPr lang="en-US" smtClean="0"/>
              <a:t>43</a:t>
            </a:fld>
            <a:endParaRPr lang="en-US"/>
          </a:p>
        </p:txBody>
      </p:sp>
    </p:spTree>
    <p:extLst>
      <p:ext uri="{BB962C8B-B14F-4D97-AF65-F5344CB8AC3E}">
        <p14:creationId xmlns:p14="http://schemas.microsoft.com/office/powerpoint/2010/main" val="322109346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Job rotation</a:t>
            </a:r>
          </a:p>
          <a:p>
            <a:r>
              <a:rPr lang="en-US" dirty="0"/>
              <a:t>Tony Arch is a</a:t>
            </a:r>
            <a:r>
              <a:rPr lang="en-US" baseline="0" dirty="0"/>
              <a:t> casual/on call employee</a:t>
            </a:r>
            <a:endParaRPr lang="en-US" dirty="0"/>
          </a:p>
        </p:txBody>
      </p:sp>
      <p:sp>
        <p:nvSpPr>
          <p:cNvPr id="4" name="Slide Number Placeholder 3"/>
          <p:cNvSpPr>
            <a:spLocks noGrp="1"/>
          </p:cNvSpPr>
          <p:nvPr>
            <p:ph type="sldNum" sz="quarter" idx="10"/>
          </p:nvPr>
        </p:nvSpPr>
        <p:spPr/>
        <p:txBody>
          <a:bodyPr/>
          <a:lstStyle/>
          <a:p>
            <a:fld id="{22098F8F-3F2D-D24E-8B50-BE61D62D13D4}" type="slidenum">
              <a:rPr lang="en-US" smtClean="0"/>
              <a:t>47</a:t>
            </a:fld>
            <a:endParaRPr lang="en-US"/>
          </a:p>
        </p:txBody>
      </p:sp>
    </p:spTree>
    <p:extLst>
      <p:ext uri="{BB962C8B-B14F-4D97-AF65-F5344CB8AC3E}">
        <p14:creationId xmlns:p14="http://schemas.microsoft.com/office/powerpoint/2010/main" val="199017884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When schedules are not employee-friendly, and managers abuse their powers, the results include fatigue, injury, resentment and loss of productivity. </a:t>
            </a:r>
          </a:p>
          <a:p>
            <a:r>
              <a:rPr lang="en-US" dirty="0"/>
              <a:t>If schedules reflect fairness and management’s flexibility in meeting employee needs, there will be increased job satisfaction and trust in management. </a:t>
            </a:r>
          </a:p>
          <a:p>
            <a:endParaRPr lang="en-US" dirty="0"/>
          </a:p>
        </p:txBody>
      </p:sp>
      <p:sp>
        <p:nvSpPr>
          <p:cNvPr id="4" name="Slide Number Placeholder 3"/>
          <p:cNvSpPr>
            <a:spLocks noGrp="1"/>
          </p:cNvSpPr>
          <p:nvPr>
            <p:ph type="sldNum" sz="quarter" idx="10"/>
          </p:nvPr>
        </p:nvSpPr>
        <p:spPr/>
        <p:txBody>
          <a:bodyPr/>
          <a:lstStyle/>
          <a:p>
            <a:fld id="{22098F8F-3F2D-D24E-8B50-BE61D62D13D4}" type="slidenum">
              <a:rPr lang="en-US" smtClean="0"/>
              <a:t>48</a:t>
            </a:fld>
            <a:endParaRPr lang="en-US"/>
          </a:p>
        </p:txBody>
      </p:sp>
    </p:spTree>
    <p:extLst>
      <p:ext uri="{BB962C8B-B14F-4D97-AF65-F5344CB8AC3E}">
        <p14:creationId xmlns:p14="http://schemas.microsoft.com/office/powerpoint/2010/main" val="31171381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t>Example a dietitian whose area of specialization is WIC. He/she will be proficient in providing nutrition services to women, infants and children. However,</a:t>
            </a:r>
            <a:r>
              <a:rPr lang="en-US" baseline="0" dirty="0"/>
              <a:t> h</a:t>
            </a:r>
            <a:r>
              <a:rPr lang="en-US" dirty="0"/>
              <a:t>e/she might have to go back to the books to plan the MNT of a pregnant woman on hemodialysis. That does not reflect negatively on his/her skills; it merely indicates that he/she is responding to a need that is outside his/her area of expertise</a:t>
            </a:r>
          </a:p>
          <a:p>
            <a:endParaRPr lang="en-US" dirty="0"/>
          </a:p>
        </p:txBody>
      </p:sp>
      <p:sp>
        <p:nvSpPr>
          <p:cNvPr id="4" name="Slide Number Placeholder 3"/>
          <p:cNvSpPr>
            <a:spLocks noGrp="1"/>
          </p:cNvSpPr>
          <p:nvPr>
            <p:ph type="sldNum" sz="quarter" idx="10"/>
          </p:nvPr>
        </p:nvSpPr>
        <p:spPr/>
        <p:txBody>
          <a:bodyPr/>
          <a:lstStyle/>
          <a:p>
            <a:fld id="{22098F8F-3F2D-D24E-8B50-BE61D62D13D4}" type="slidenum">
              <a:rPr lang="en-US" smtClean="0"/>
              <a:t>5</a:t>
            </a:fld>
            <a:endParaRPr lang="en-US"/>
          </a:p>
        </p:txBody>
      </p:sp>
    </p:spTree>
    <p:extLst>
      <p:ext uri="{BB962C8B-B14F-4D97-AF65-F5344CB8AC3E}">
        <p14:creationId xmlns:p14="http://schemas.microsoft.com/office/powerpoint/2010/main" val="32253448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a:buNone/>
            </a:pPr>
            <a:endParaRPr lang="en-US" baseline="0" dirty="0"/>
          </a:p>
          <a:p>
            <a:pPr marL="171450" indent="-171450">
              <a:buFont typeface="Arial"/>
              <a:buChar char="•"/>
            </a:pPr>
            <a:r>
              <a:rPr lang="en-US" baseline="0" dirty="0"/>
              <a:t>Schedule-writing for the first time: it is essential that they be given information regarding institutional policy, legal constraints, union contracts (if any) that related to work hours, work schedules, seniority, shift work, shift differentials, use of overtime, holidays etc. One cannot assume that the supervisor would know what information is needed or how to obtain that information (this is a characteristic of a professional staff and not all supervisors are professionals)</a:t>
            </a:r>
            <a:endParaRPr lang="en-US" dirty="0"/>
          </a:p>
          <a:p>
            <a:endParaRPr lang="en-US" dirty="0"/>
          </a:p>
        </p:txBody>
      </p:sp>
      <p:sp>
        <p:nvSpPr>
          <p:cNvPr id="4" name="Slide Number Placeholder 3"/>
          <p:cNvSpPr>
            <a:spLocks noGrp="1"/>
          </p:cNvSpPr>
          <p:nvPr>
            <p:ph type="sldNum" sz="quarter" idx="10"/>
          </p:nvPr>
        </p:nvSpPr>
        <p:spPr/>
        <p:txBody>
          <a:bodyPr/>
          <a:lstStyle/>
          <a:p>
            <a:fld id="{22098F8F-3F2D-D24E-8B50-BE61D62D13D4}" type="slidenum">
              <a:rPr lang="en-US" smtClean="0"/>
              <a:t>6</a:t>
            </a:fld>
            <a:endParaRPr lang="en-US"/>
          </a:p>
        </p:txBody>
      </p:sp>
    </p:spTree>
    <p:extLst>
      <p:ext uri="{BB962C8B-B14F-4D97-AF65-F5344CB8AC3E}">
        <p14:creationId xmlns:p14="http://schemas.microsoft.com/office/powerpoint/2010/main" val="36184434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t>micromanagement is a management style whereby a manager closely observes or controls the work of subordinates or employees</a:t>
            </a:r>
          </a:p>
        </p:txBody>
      </p:sp>
      <p:sp>
        <p:nvSpPr>
          <p:cNvPr id="4" name="Slide Number Placeholder 3"/>
          <p:cNvSpPr>
            <a:spLocks noGrp="1"/>
          </p:cNvSpPr>
          <p:nvPr>
            <p:ph type="sldNum" sz="quarter" idx="10"/>
          </p:nvPr>
        </p:nvSpPr>
        <p:spPr/>
        <p:txBody>
          <a:bodyPr/>
          <a:lstStyle/>
          <a:p>
            <a:fld id="{22098F8F-3F2D-D24E-8B50-BE61D62D13D4}" type="slidenum">
              <a:rPr lang="en-US" smtClean="0"/>
              <a:t>7</a:t>
            </a:fld>
            <a:endParaRPr lang="en-US"/>
          </a:p>
        </p:txBody>
      </p:sp>
    </p:spTree>
    <p:extLst>
      <p:ext uri="{BB962C8B-B14F-4D97-AF65-F5344CB8AC3E}">
        <p14:creationId xmlns:p14="http://schemas.microsoft.com/office/powerpoint/2010/main" val="42016417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latin typeface="+mn-lt"/>
                <a:cs typeface="Calibri"/>
              </a:rPr>
              <a:t>They may view their roles as followers and not leaders and prefer to be told what to do</a:t>
            </a:r>
          </a:p>
          <a:p>
            <a:r>
              <a:rPr lang="en-US" sz="1200" dirty="0">
                <a:latin typeface="+mn-lt"/>
                <a:cs typeface="Calibri"/>
              </a:rPr>
              <a:t>Appropriate to solicit input from this constituency when making decisions that affect their jobs even if the manager will make the final decision</a:t>
            </a:r>
          </a:p>
          <a:p>
            <a:pPr marL="0" indent="0">
              <a:buNone/>
            </a:pPr>
            <a:endParaRPr lang="en-US" dirty="0">
              <a:latin typeface="+mn-lt"/>
              <a:cs typeface="Calibri"/>
            </a:endParaRPr>
          </a:p>
          <a:p>
            <a:endParaRPr lang="en-US" dirty="0"/>
          </a:p>
        </p:txBody>
      </p:sp>
      <p:sp>
        <p:nvSpPr>
          <p:cNvPr id="4" name="Slide Number Placeholder 3"/>
          <p:cNvSpPr>
            <a:spLocks noGrp="1"/>
          </p:cNvSpPr>
          <p:nvPr>
            <p:ph type="sldNum" sz="quarter" idx="10"/>
          </p:nvPr>
        </p:nvSpPr>
        <p:spPr/>
        <p:txBody>
          <a:bodyPr/>
          <a:lstStyle/>
          <a:p>
            <a:fld id="{22098F8F-3F2D-D24E-8B50-BE61D62D13D4}" type="slidenum">
              <a:rPr lang="en-US" smtClean="0"/>
              <a:t>8</a:t>
            </a:fld>
            <a:endParaRPr lang="en-US"/>
          </a:p>
        </p:txBody>
      </p:sp>
    </p:spTree>
    <p:extLst>
      <p:ext uri="{BB962C8B-B14F-4D97-AF65-F5344CB8AC3E}">
        <p14:creationId xmlns:p14="http://schemas.microsoft.com/office/powerpoint/2010/main" val="25062089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a:latin typeface="+mn-lt"/>
                <a:cs typeface="Calibri"/>
              </a:rPr>
              <a:t>Note: it is expensive to hire and train a new employee: the position, labor market, geographic region, whether an outside recruitment firm is used, reimbursed relocation costs etc. + the time and energy expended by the hiring manager an the HR staff </a:t>
            </a:r>
          </a:p>
          <a:p>
            <a:endParaRPr lang="en-US" dirty="0"/>
          </a:p>
          <a:p>
            <a:endParaRPr lang="en-US" dirty="0"/>
          </a:p>
        </p:txBody>
      </p:sp>
      <p:sp>
        <p:nvSpPr>
          <p:cNvPr id="4" name="Slide Number Placeholder 3"/>
          <p:cNvSpPr>
            <a:spLocks noGrp="1"/>
          </p:cNvSpPr>
          <p:nvPr>
            <p:ph type="sldNum" sz="quarter" idx="10"/>
          </p:nvPr>
        </p:nvSpPr>
        <p:spPr/>
        <p:txBody>
          <a:bodyPr/>
          <a:lstStyle/>
          <a:p>
            <a:fld id="{22098F8F-3F2D-D24E-8B50-BE61D62D13D4}" type="slidenum">
              <a:rPr lang="en-US" smtClean="0"/>
              <a:t>10</a:t>
            </a:fld>
            <a:endParaRPr lang="en-US"/>
          </a:p>
        </p:txBody>
      </p:sp>
    </p:spTree>
    <p:extLst>
      <p:ext uri="{BB962C8B-B14F-4D97-AF65-F5344CB8AC3E}">
        <p14:creationId xmlns:p14="http://schemas.microsoft.com/office/powerpoint/2010/main" val="13160980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a:latin typeface="+mn-lt"/>
                <a:cs typeface="Calibri"/>
              </a:rPr>
              <a:t>Note: it is expensive to hire and train a new employee: the position, labor market, geographic region, whether an outside recruitment firm is used, reimbursed relocation costs etc. + the time and energy expended by the hiring manager an the HR staff </a:t>
            </a:r>
          </a:p>
          <a:p>
            <a:endParaRPr lang="en-US" dirty="0"/>
          </a:p>
          <a:p>
            <a:endParaRPr lang="en-US" dirty="0"/>
          </a:p>
        </p:txBody>
      </p:sp>
      <p:sp>
        <p:nvSpPr>
          <p:cNvPr id="4" name="Slide Number Placeholder 3"/>
          <p:cNvSpPr>
            <a:spLocks noGrp="1"/>
          </p:cNvSpPr>
          <p:nvPr>
            <p:ph type="sldNum" sz="quarter" idx="10"/>
          </p:nvPr>
        </p:nvSpPr>
        <p:spPr/>
        <p:txBody>
          <a:bodyPr/>
          <a:lstStyle/>
          <a:p>
            <a:fld id="{22098F8F-3F2D-D24E-8B50-BE61D62D13D4}" type="slidenum">
              <a:rPr lang="en-US" smtClean="0"/>
              <a:t>11</a:t>
            </a:fld>
            <a:endParaRPr lang="en-US"/>
          </a:p>
        </p:txBody>
      </p:sp>
    </p:spTree>
    <p:extLst>
      <p:ext uri="{BB962C8B-B14F-4D97-AF65-F5344CB8AC3E}">
        <p14:creationId xmlns:p14="http://schemas.microsoft.com/office/powerpoint/2010/main" val="13160980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a:buChar char="•"/>
            </a:pPr>
            <a:r>
              <a:rPr lang="en-US" dirty="0"/>
              <a:t>Lib: 46 </a:t>
            </a:r>
            <a:r>
              <a:rPr lang="en-US" dirty="0" err="1"/>
              <a:t>hrs</a:t>
            </a:r>
            <a:r>
              <a:rPr lang="en-US" dirty="0"/>
              <a:t>/week</a:t>
            </a:r>
            <a:r>
              <a:rPr lang="en-US" baseline="0" dirty="0"/>
              <a:t> </a:t>
            </a:r>
            <a:r>
              <a:rPr lang="en-US" dirty="0"/>
              <a:t>:500</a:t>
            </a:r>
            <a:r>
              <a:rPr lang="en-US" baseline="0" dirty="0"/>
              <a:t> </a:t>
            </a:r>
            <a:r>
              <a:rPr lang="en-US" dirty="0"/>
              <a:t> </a:t>
            </a:r>
            <a:r>
              <a:rPr lang="en-US" dirty="0" err="1"/>
              <a:t>usd</a:t>
            </a:r>
            <a:r>
              <a:rPr lang="en-US" dirty="0"/>
              <a:t>/month (minimum wage)</a:t>
            </a:r>
          </a:p>
          <a:p>
            <a:pPr marL="171450" indent="-171450">
              <a:buFont typeface="Arial"/>
              <a:buChar char="•"/>
            </a:pPr>
            <a:r>
              <a:rPr lang="en-US" dirty="0"/>
              <a:t>Sometimes, a worker may opt to work 4 10-hour days instead of 5 8-hour days. </a:t>
            </a:r>
          </a:p>
          <a:p>
            <a:pPr marL="171450" indent="-171450">
              <a:buFont typeface="Arial"/>
              <a:buChar char="•"/>
            </a:pPr>
            <a:r>
              <a:rPr lang="en-US" dirty="0"/>
              <a:t>This is usually set in the agreements/contracts and workers are then not entitled for</a:t>
            </a:r>
            <a:r>
              <a:rPr lang="en-US" baseline="0" dirty="0"/>
              <a:t> overtime on the 2 additional hours. This is usually negotiated between an individual and an employer under the general term of </a:t>
            </a:r>
            <a:r>
              <a:rPr lang="en-US" i="1" baseline="0" dirty="0"/>
              <a:t>flextime</a:t>
            </a:r>
            <a:r>
              <a:rPr lang="en-US" baseline="0" dirty="0"/>
              <a:t> </a:t>
            </a:r>
            <a:endParaRPr lang="en-US" dirty="0"/>
          </a:p>
        </p:txBody>
      </p:sp>
      <p:sp>
        <p:nvSpPr>
          <p:cNvPr id="4" name="Slide Number Placeholder 3"/>
          <p:cNvSpPr>
            <a:spLocks noGrp="1"/>
          </p:cNvSpPr>
          <p:nvPr>
            <p:ph type="sldNum" sz="quarter" idx="10"/>
          </p:nvPr>
        </p:nvSpPr>
        <p:spPr/>
        <p:txBody>
          <a:bodyPr/>
          <a:lstStyle/>
          <a:p>
            <a:fld id="{22098F8F-3F2D-D24E-8B50-BE61D62D13D4}" type="slidenum">
              <a:rPr lang="en-US" smtClean="0"/>
              <a:t>12</a:t>
            </a:fld>
            <a:endParaRPr lang="en-US"/>
          </a:p>
        </p:txBody>
      </p:sp>
    </p:spTree>
    <p:extLst>
      <p:ext uri="{BB962C8B-B14F-4D97-AF65-F5344CB8AC3E}">
        <p14:creationId xmlns:p14="http://schemas.microsoft.com/office/powerpoint/2010/main" val="38328185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US"/>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46EDC6BE-BC40-2A42-AF38-69F7C6B47E0B}" type="datetime1">
              <a:rPr lang="en-US" smtClean="0"/>
              <a:t>3/28/2017</a:t>
            </a:fld>
            <a:endParaRPr lang="en-US"/>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US"/>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1" name="Rectangle 10"/>
          <p:cNvSpPr/>
          <p:nvPr/>
        </p:nvSpPr>
        <p:spPr>
          <a:xfrm>
            <a:off x="4624388" y="228600"/>
            <a:ext cx="2057400" cy="203911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6802438" y="2377440"/>
            <a:ext cx="2057400" cy="203911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transition spd="slow">
    <p:wip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a:t>Click to edit Master title style</a:t>
            </a:r>
            <a:endParaRPr/>
          </a:p>
        </p:txBody>
      </p:sp>
      <p:sp>
        <p:nvSpPr>
          <p:cNvPr id="5" name="Date Placeholder 4"/>
          <p:cNvSpPr>
            <a:spLocks noGrp="1"/>
          </p:cNvSpPr>
          <p:nvPr>
            <p:ph type="dt" sz="half" idx="10"/>
          </p:nvPr>
        </p:nvSpPr>
        <p:spPr/>
        <p:txBody>
          <a:bodyPr/>
          <a:lstStyle/>
          <a:p>
            <a:fld id="{FF76B333-7662-ED4B-8AA6-B941B17A44C4}" type="datetime1">
              <a:rPr lang="en-US" smtClean="0"/>
              <a:t>3/28/2017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12" name="Content Placeholder 2"/>
          <p:cNvSpPr>
            <a:spLocks noGrp="1"/>
          </p:cNvSpPr>
          <p:nvPr>
            <p:ph sz="half" idx="17"/>
          </p:nvPr>
        </p:nvSpPr>
        <p:spPr>
          <a:xfrm>
            <a:off x="502920" y="1985963"/>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a:t>
            </a:r>
          </a:p>
          <a:p>
            <a:pPr lvl="8"/>
            <a:r>
              <a:rPr lang="en-US" dirty="0"/>
              <a:t>Ninth level</a:t>
            </a:r>
            <a:endParaRPr dirty="0"/>
          </a:p>
        </p:txBody>
      </p:sp>
      <p:sp>
        <p:nvSpPr>
          <p:cNvPr id="14" name="Content Placeholder 2"/>
          <p:cNvSpPr>
            <a:spLocks noGrp="1"/>
          </p:cNvSpPr>
          <p:nvPr>
            <p:ph sz="half" idx="18"/>
          </p:nvPr>
        </p:nvSpPr>
        <p:spPr>
          <a:xfrm>
            <a:off x="502920" y="4164965"/>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a:t>
            </a:r>
          </a:p>
          <a:p>
            <a:pPr lvl="8"/>
            <a:r>
              <a:rPr lang="en-US" dirty="0"/>
              <a:t>Ninth level</a:t>
            </a:r>
            <a:endParaRPr dirty="0"/>
          </a:p>
        </p:txBody>
      </p:sp>
      <p:sp>
        <p:nvSpPr>
          <p:cNvPr id="15"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a:t>
            </a:r>
          </a:p>
          <a:p>
            <a:pPr lvl="8"/>
            <a:r>
              <a:rPr lang="en-US" dirty="0"/>
              <a:t>Ninth level</a:t>
            </a:r>
            <a:endParaRPr dirty="0"/>
          </a:p>
        </p:txBody>
      </p:sp>
      <p:sp>
        <p:nvSpPr>
          <p:cNvPr id="16"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a:t>
            </a:r>
          </a:p>
          <a:p>
            <a:pPr lvl="8"/>
            <a:r>
              <a:rPr lang="en-US" dirty="0"/>
              <a:t>Ninth level</a:t>
            </a:r>
            <a:endParaRPr dirty="0"/>
          </a:p>
        </p:txBody>
      </p:sp>
    </p:spTree>
  </p:cSld>
  <p:clrMapOvr>
    <a:masterClrMapping/>
  </p:clrMapOvr>
  <p:transition spd="slow">
    <p:wip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6" name="Rectangle 5"/>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TextBox 7"/>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fld id="{96503C71-9F7F-4740-B50D-A40760EE4854}" type="datetime1">
              <a:rPr lang="en-US" smtClean="0"/>
              <a:t>3/28/2017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2F1D00-BD13-4404-86B0-79703945A0A7}" type="slidenum">
              <a:rPr lang="en-US" smtClean="0"/>
              <a:t>‹#›</a:t>
            </a:fld>
            <a:endParaRPr lang="en-US"/>
          </a:p>
        </p:txBody>
      </p:sp>
    </p:spTree>
  </p:cSld>
  <p:clrMapOvr>
    <a:masterClrMapping/>
  </p:clrMapOvr>
  <p:transition spd="slow">
    <p:wip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5" name="Rectangle 4"/>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1C22F16A-85BD-E64B-A999-F2C6A13C8C87}" type="datetime1">
              <a:rPr lang="en-US" smtClean="0"/>
              <a:t>3/28/2017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2F1D00-BD13-4404-86B0-79703945A0A7}" type="slidenum">
              <a:rPr lang="en-US" smtClean="0"/>
              <a:t>‹#›</a:t>
            </a:fld>
            <a:endParaRPr lang="en-US"/>
          </a:p>
        </p:txBody>
      </p:sp>
    </p:spTree>
  </p:cSld>
  <p:clrMapOvr>
    <a:masterClrMapping/>
  </p:clrMapOvr>
  <p:transition spd="slow">
    <p:wip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282575" y="228600"/>
            <a:ext cx="3451225"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5" y="2571750"/>
            <a:ext cx="3255264" cy="1162050"/>
          </a:xfrm>
        </p:spPr>
        <p:txBody>
          <a:bodyPr anchor="b">
            <a:normAutofit/>
          </a:bodyPr>
          <a:lstStyle>
            <a:lvl1pPr algn="l">
              <a:defRPr sz="2600" b="0">
                <a:solidFill>
                  <a:schemeClr val="bg1"/>
                </a:solidFill>
              </a:defRPr>
            </a:lvl1pPr>
          </a:lstStyle>
          <a:p>
            <a:r>
              <a:rPr lang="en-US" dirty="0"/>
              <a:t>Click to edit Master title style</a:t>
            </a:r>
            <a:endParaRPr dirty="0"/>
          </a:p>
        </p:txBody>
      </p:sp>
      <p:sp>
        <p:nvSpPr>
          <p:cNvPr id="3" name="Content Placeholder 2"/>
          <p:cNvSpPr>
            <a:spLocks noGrp="1"/>
          </p:cNvSpPr>
          <p:nvPr>
            <p:ph idx="1"/>
          </p:nvPr>
        </p:nvSpPr>
        <p:spPr>
          <a:xfrm>
            <a:off x="4168775" y="273050"/>
            <a:ext cx="4597399" cy="5853113"/>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a:t>
            </a:r>
          </a:p>
          <a:p>
            <a:pPr lvl="8"/>
            <a:r>
              <a:rPr lang="en-US" dirty="0"/>
              <a:t>Ninth level</a:t>
            </a:r>
            <a:endParaRPr dirty="0"/>
          </a:p>
        </p:txBody>
      </p:sp>
      <p:sp>
        <p:nvSpPr>
          <p:cNvPr id="4" name="Text Placeholder 3"/>
          <p:cNvSpPr>
            <a:spLocks noGrp="1"/>
          </p:cNvSpPr>
          <p:nvPr>
            <p:ph type="body" sz="half" idx="2"/>
          </p:nvPr>
        </p:nvSpPr>
        <p:spPr>
          <a:xfrm>
            <a:off x="381093" y="3733800"/>
            <a:ext cx="325526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0460E820-7840-304E-B355-1A39C3CFCBAB}" type="datetime1">
              <a:rPr lang="en-US" smtClean="0"/>
              <a:t>3/28/2017</a:t>
            </a:fld>
            <a:endParaRPr lang="en-US"/>
          </a:p>
        </p:txBody>
      </p:sp>
      <p:sp>
        <p:nvSpPr>
          <p:cNvPr id="6" name="Footer Placeholder 5"/>
          <p:cNvSpPr>
            <a:spLocks noGrp="1"/>
          </p:cNvSpPr>
          <p:nvPr>
            <p:ph type="ftr" sz="quarter" idx="11"/>
          </p:nvPr>
        </p:nvSpPr>
        <p:spPr>
          <a:xfrm>
            <a:off x="3859305" y="6423585"/>
            <a:ext cx="3316941" cy="365125"/>
          </a:xfrm>
        </p:spPr>
        <p:txBody>
          <a:bodyPr/>
          <a:lstStyle/>
          <a:p>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transition spd="slow">
    <p:wip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169404" y="3124200"/>
            <a:ext cx="3898272" cy="871538"/>
          </a:xfrm>
        </p:spPr>
        <p:txBody>
          <a:bodyPr anchor="b">
            <a:normAutofit/>
          </a:bodyPr>
          <a:lstStyle>
            <a:lvl1pPr algn="l">
              <a:defRPr sz="2600" b="0"/>
            </a:lvl1pPr>
          </a:lstStyle>
          <a:p>
            <a:r>
              <a:rPr lang="en-US"/>
              <a:t>Click to edit Master title style</a:t>
            </a:r>
            <a:endParaRPr/>
          </a:p>
        </p:txBody>
      </p:sp>
      <p:sp>
        <p:nvSpPr>
          <p:cNvPr id="3" name="Picture Placeholder 2"/>
          <p:cNvSpPr>
            <a:spLocks noGrp="1"/>
          </p:cNvSpPr>
          <p:nvPr>
            <p:ph type="pic" idx="1"/>
          </p:nvPr>
        </p:nvSpPr>
        <p:spPr>
          <a:xfrm>
            <a:off x="277906" y="228600"/>
            <a:ext cx="3460658" cy="63452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a:p>
        </p:txBody>
      </p:sp>
      <p:sp>
        <p:nvSpPr>
          <p:cNvPr id="4" name="Text Placeholder 3"/>
          <p:cNvSpPr>
            <a:spLocks noGrp="1"/>
          </p:cNvSpPr>
          <p:nvPr>
            <p:ph type="body" sz="half" idx="2"/>
          </p:nvPr>
        </p:nvSpPr>
        <p:spPr>
          <a:xfrm>
            <a:off x="4169404" y="3995737"/>
            <a:ext cx="3898272"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C5F25D55-B5FA-754A-A0EA-707D845A5AC3}" type="datetime1">
              <a:rPr lang="en-US" smtClean="0"/>
              <a:t>3/28/2017</a:t>
            </a:fld>
            <a:endParaRPr lang="en-US"/>
          </a:p>
        </p:txBody>
      </p:sp>
      <p:sp>
        <p:nvSpPr>
          <p:cNvPr id="6" name="Footer Placeholder 5"/>
          <p:cNvSpPr>
            <a:spLocks noGrp="1"/>
          </p:cNvSpPr>
          <p:nvPr>
            <p:ph type="ftr" sz="quarter" idx="11"/>
          </p:nvPr>
        </p:nvSpPr>
        <p:spPr>
          <a:xfrm>
            <a:off x="4191000" y="6423585"/>
            <a:ext cx="3005138" cy="365125"/>
          </a:xfrm>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10" name="TextBox 9"/>
          <p:cNvSpPr txBox="1"/>
          <p:nvPr/>
        </p:nvSpPr>
        <p:spPr>
          <a:xfrm>
            <a:off x="3990110"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transition spd="slow">
    <p:wip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506505" y="4424082"/>
            <a:ext cx="6191157" cy="833718"/>
          </a:xfrm>
        </p:spPr>
        <p:txBody>
          <a:bodyPr anchor="b">
            <a:normAutofit/>
          </a:bodyPr>
          <a:lstStyle>
            <a:lvl1pPr algn="l">
              <a:defRPr sz="2600" b="0"/>
            </a:lvl1pPr>
          </a:lstStyle>
          <a:p>
            <a:r>
              <a:rPr lang="en-US"/>
              <a:t>Click to edit Master title style</a:t>
            </a:r>
            <a:endParaRPr/>
          </a:p>
        </p:txBody>
      </p:sp>
      <p:sp>
        <p:nvSpPr>
          <p:cNvPr id="3" name="Picture Placeholder 2"/>
          <p:cNvSpPr>
            <a:spLocks noGrp="1"/>
          </p:cNvSpPr>
          <p:nvPr>
            <p:ph type="pic" idx="1"/>
          </p:nvPr>
        </p:nvSpPr>
        <p:spPr>
          <a:xfrm>
            <a:off x="277905" y="228600"/>
            <a:ext cx="637838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a:p>
        </p:txBody>
      </p:sp>
      <p:sp>
        <p:nvSpPr>
          <p:cNvPr id="4" name="Text Placeholder 3"/>
          <p:cNvSpPr>
            <a:spLocks noGrp="1"/>
          </p:cNvSpPr>
          <p:nvPr>
            <p:ph type="body" sz="half" idx="2"/>
          </p:nvPr>
        </p:nvSpPr>
        <p:spPr>
          <a:xfrm>
            <a:off x="506505" y="5257799"/>
            <a:ext cx="6191157" cy="885825"/>
          </a:xfrm>
        </p:spPr>
        <p:txBody>
          <a:bodyPr/>
          <a:lstStyle>
            <a:lvl1pPr marL="0" indent="0">
              <a:spcBef>
                <a:spcPts val="3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E2B582D-8E31-8549-8425-EB7D24786AEB}" type="datetime1">
              <a:rPr lang="en-US" smtClean="0"/>
              <a:t>3/28/2017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8" name="Rectangle 7"/>
          <p:cNvSpPr/>
          <p:nvPr/>
        </p:nvSpPr>
        <p:spPr>
          <a:xfrm>
            <a:off x="6802438" y="22860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6802438" y="2377440"/>
            <a:ext cx="2057400" cy="20391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327212" y="4632792"/>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transition spd="slow">
    <p:wip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8" name="Rectangle 7"/>
          <p:cNvSpPr/>
          <p:nvPr/>
        </p:nvSpPr>
        <p:spPr>
          <a:xfrm>
            <a:off x="282574" y="228600"/>
            <a:ext cx="6387167"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6181611" cy="1162050"/>
          </a:xfrm>
        </p:spPr>
        <p:txBody>
          <a:bodyPr anchor="b">
            <a:normAutofit/>
          </a:bodyPr>
          <a:lstStyle>
            <a:lvl1pPr algn="l">
              <a:defRPr sz="2600" b="0">
                <a:solidFill>
                  <a:schemeClr val="bg1"/>
                </a:solidFill>
              </a:defRPr>
            </a:lvl1pPr>
          </a:lstStyle>
          <a:p>
            <a:r>
              <a:rPr lang="en-US"/>
              <a:t>Click to edit Master title style</a:t>
            </a:r>
            <a:endParaRPr/>
          </a:p>
        </p:txBody>
      </p:sp>
      <p:sp>
        <p:nvSpPr>
          <p:cNvPr id="4" name="Text Placeholder 3"/>
          <p:cNvSpPr>
            <a:spLocks noGrp="1"/>
          </p:cNvSpPr>
          <p:nvPr>
            <p:ph type="body" sz="half" idx="2"/>
          </p:nvPr>
        </p:nvSpPr>
        <p:spPr>
          <a:xfrm>
            <a:off x="381094" y="3733800"/>
            <a:ext cx="6179566"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a:xfrm>
            <a:off x="5212262" y="6235607"/>
            <a:ext cx="1348398" cy="365125"/>
          </a:xfrm>
        </p:spPr>
        <p:txBody>
          <a:bodyPr/>
          <a:lstStyle>
            <a:lvl1pPr>
              <a:defRPr>
                <a:solidFill>
                  <a:schemeClr val="bg1"/>
                </a:solidFill>
              </a:defRPr>
            </a:lvl1pPr>
          </a:lstStyle>
          <a:p>
            <a:fld id="{25B56FB7-284C-8845-8F88-0B07CC1D0DFC}" type="datetime1">
              <a:rPr lang="en-US" smtClean="0"/>
              <a:t>3/28/2017</a:t>
            </a:fld>
            <a:endParaRPr lang="en-US"/>
          </a:p>
        </p:txBody>
      </p:sp>
      <p:sp>
        <p:nvSpPr>
          <p:cNvPr id="6" name="Footer Placeholder 5"/>
          <p:cNvSpPr>
            <a:spLocks noGrp="1"/>
          </p:cNvSpPr>
          <p:nvPr>
            <p:ph type="ftr" sz="quarter" idx="11"/>
          </p:nvPr>
        </p:nvSpPr>
        <p:spPr>
          <a:xfrm>
            <a:off x="381095" y="6235607"/>
            <a:ext cx="4648105" cy="365125"/>
          </a:xfrm>
        </p:spPr>
        <p:txBody>
          <a:bodyPr/>
          <a:lstStyle>
            <a:lvl1pPr>
              <a:defRPr>
                <a:solidFill>
                  <a:schemeClr val="bg1"/>
                </a:solidFill>
              </a:defRPr>
            </a:lvl1p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6802438" y="2374940"/>
            <a:ext cx="2057400" cy="2039112"/>
          </a:xfrm>
        </p:spPr>
        <p:txBody>
          <a:bodyPr/>
          <a:lstStyle>
            <a:lvl1pPr>
              <a:buNone/>
              <a:defRPr/>
            </a:lvl1pPr>
          </a:lstStyle>
          <a:p>
            <a:r>
              <a:rPr lang="en-US"/>
              <a:t>Click icon to add picture</a:t>
            </a:r>
            <a:endParaRPr/>
          </a:p>
        </p:txBody>
      </p:sp>
      <p:sp>
        <p:nvSpPr>
          <p:cNvPr id="13" name="Picture Placeholder 12"/>
          <p:cNvSpPr>
            <a:spLocks noGrp="1"/>
          </p:cNvSpPr>
          <p:nvPr>
            <p:ph type="pic" sz="quarter" idx="14"/>
          </p:nvPr>
        </p:nvSpPr>
        <p:spPr>
          <a:xfrm>
            <a:off x="6802438" y="4535424"/>
            <a:ext cx="2057400" cy="2039112"/>
          </a:xfrm>
        </p:spPr>
        <p:txBody>
          <a:bodyPr/>
          <a:lstStyle>
            <a:lvl1pPr>
              <a:buNone/>
              <a:defRPr/>
            </a:lvl1pPr>
          </a:lstStyle>
          <a:p>
            <a:r>
              <a:rPr lang="en-US"/>
              <a:t>Click icon to add picture</a:t>
            </a:r>
            <a:endParaRPr/>
          </a:p>
        </p:txBody>
      </p:sp>
    </p:spTree>
  </p:cSld>
  <p:clrMapOvr>
    <a:masterClrMapping/>
  </p:clrMapOvr>
  <p:transition spd="slow">
    <p:wip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8" name="Rectangle 7"/>
          <p:cNvSpPr/>
          <p:nvPr/>
        </p:nvSpPr>
        <p:spPr>
          <a:xfrm>
            <a:off x="282575" y="228600"/>
            <a:ext cx="423545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4016633" cy="1162050"/>
          </a:xfrm>
        </p:spPr>
        <p:txBody>
          <a:bodyPr anchor="b">
            <a:normAutofit/>
          </a:bodyPr>
          <a:lstStyle>
            <a:lvl1pPr algn="l">
              <a:defRPr sz="2600" b="0">
                <a:solidFill>
                  <a:schemeClr val="bg1"/>
                </a:solidFill>
              </a:defRPr>
            </a:lvl1pPr>
          </a:lstStyle>
          <a:p>
            <a:r>
              <a:rPr lang="en-US"/>
              <a:t>Click to edit Master title style</a:t>
            </a:r>
            <a:endParaRPr/>
          </a:p>
        </p:txBody>
      </p:sp>
      <p:sp>
        <p:nvSpPr>
          <p:cNvPr id="4" name="Text Placeholder 3"/>
          <p:cNvSpPr>
            <a:spLocks noGrp="1"/>
          </p:cNvSpPr>
          <p:nvPr>
            <p:ph type="body" sz="half" idx="2"/>
          </p:nvPr>
        </p:nvSpPr>
        <p:spPr>
          <a:xfrm>
            <a:off x="381094" y="3733800"/>
            <a:ext cx="401530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a:xfrm>
            <a:off x="3048000" y="6235607"/>
            <a:ext cx="1348398" cy="365125"/>
          </a:xfrm>
        </p:spPr>
        <p:txBody>
          <a:bodyPr/>
          <a:lstStyle>
            <a:lvl1pPr>
              <a:defRPr>
                <a:solidFill>
                  <a:schemeClr val="bg1"/>
                </a:solidFill>
              </a:defRPr>
            </a:lvl1pPr>
          </a:lstStyle>
          <a:p>
            <a:fld id="{EFE2A118-EF40-0B43-9518-E9F601282696}" type="datetime1">
              <a:rPr lang="en-US" smtClean="0"/>
              <a:t>3/28/2017</a:t>
            </a:fld>
            <a:endParaRPr lang="en-US"/>
          </a:p>
        </p:txBody>
      </p:sp>
      <p:sp>
        <p:nvSpPr>
          <p:cNvPr id="6" name="Footer Placeholder 5"/>
          <p:cNvSpPr>
            <a:spLocks noGrp="1"/>
          </p:cNvSpPr>
          <p:nvPr>
            <p:ph type="ftr" sz="quarter" idx="11"/>
          </p:nvPr>
        </p:nvSpPr>
        <p:spPr>
          <a:xfrm>
            <a:off x="381095" y="6235607"/>
            <a:ext cx="2590705" cy="365125"/>
          </a:xfrm>
        </p:spPr>
        <p:txBody>
          <a:bodyPr/>
          <a:lstStyle>
            <a:lvl1pPr>
              <a:defRPr>
                <a:solidFill>
                  <a:schemeClr val="bg1"/>
                </a:solidFill>
              </a:defRPr>
            </a:lvl1p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4388" y="4534726"/>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4624388" y="228600"/>
            <a:ext cx="2057400" cy="2039112"/>
          </a:xfrm>
        </p:spPr>
        <p:txBody>
          <a:bodyPr/>
          <a:lstStyle>
            <a:lvl1pPr>
              <a:buNone/>
              <a:defRPr/>
            </a:lvl1pPr>
          </a:lstStyle>
          <a:p>
            <a:r>
              <a:rPr lang="en-US"/>
              <a:t>Click icon to add picture</a:t>
            </a:r>
            <a:endParaRPr/>
          </a:p>
        </p:txBody>
      </p:sp>
      <p:sp>
        <p:nvSpPr>
          <p:cNvPr id="13" name="Picture Placeholder 12"/>
          <p:cNvSpPr>
            <a:spLocks noGrp="1"/>
          </p:cNvSpPr>
          <p:nvPr>
            <p:ph type="pic" sz="quarter" idx="14"/>
          </p:nvPr>
        </p:nvSpPr>
        <p:spPr>
          <a:xfrm>
            <a:off x="4624388" y="2381663"/>
            <a:ext cx="2057400" cy="2039112"/>
          </a:xfrm>
        </p:spPr>
        <p:txBody>
          <a:bodyPr/>
          <a:lstStyle>
            <a:lvl1pPr>
              <a:buNone/>
              <a:defRPr/>
            </a:lvl1pPr>
          </a:lstStyle>
          <a:p>
            <a:r>
              <a:rPr lang="en-US"/>
              <a:t>Click icon to add picture</a:t>
            </a:r>
            <a:endParaRPr/>
          </a:p>
        </p:txBody>
      </p:sp>
      <p:sp>
        <p:nvSpPr>
          <p:cNvPr id="14" name="Picture Placeholder 12"/>
          <p:cNvSpPr>
            <a:spLocks noGrp="1"/>
          </p:cNvSpPr>
          <p:nvPr>
            <p:ph type="pic" sz="quarter" idx="15"/>
          </p:nvPr>
        </p:nvSpPr>
        <p:spPr>
          <a:xfrm>
            <a:off x="6803136" y="2381662"/>
            <a:ext cx="2057400" cy="4187952"/>
          </a:xfrm>
        </p:spPr>
        <p:txBody>
          <a:bodyPr/>
          <a:lstStyle>
            <a:lvl1pPr>
              <a:buNone/>
              <a:defRPr/>
            </a:lvl1pPr>
          </a:lstStyle>
          <a:p>
            <a:r>
              <a:rPr lang="en-US"/>
              <a:t>Click icon to add picture</a:t>
            </a:r>
            <a:endParaRPr/>
          </a:p>
        </p:txBody>
      </p:sp>
    </p:spTree>
  </p:cSld>
  <p:clrMapOvr>
    <a:masterClrMapping/>
  </p:clrMapOvr>
  <p:transition spd="slow">
    <p:wip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3 Pictures with Caption, Alt.">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53000" y="3124200"/>
            <a:ext cx="3108960" cy="871538"/>
          </a:xfrm>
        </p:spPr>
        <p:txBody>
          <a:bodyPr anchor="b">
            <a:normAutofit/>
          </a:bodyPr>
          <a:lstStyle>
            <a:lvl1pPr algn="l">
              <a:defRPr sz="2600" b="0"/>
            </a:lvl1pPr>
          </a:lstStyle>
          <a:p>
            <a:r>
              <a:rPr lang="en-US"/>
              <a:t>Click to edit Master title style</a:t>
            </a:r>
            <a:endParaRPr/>
          </a:p>
        </p:txBody>
      </p:sp>
      <p:sp>
        <p:nvSpPr>
          <p:cNvPr id="3" name="Picture Placeholder 2"/>
          <p:cNvSpPr>
            <a:spLocks noGrp="1"/>
          </p:cNvSpPr>
          <p:nvPr>
            <p:ph type="pic" idx="1"/>
          </p:nvPr>
        </p:nvSpPr>
        <p:spPr>
          <a:xfrm>
            <a:off x="277905" y="2365248"/>
            <a:ext cx="424011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a:p>
        </p:txBody>
      </p:sp>
      <p:sp>
        <p:nvSpPr>
          <p:cNvPr id="4" name="Text Placeholder 3"/>
          <p:cNvSpPr>
            <a:spLocks noGrp="1"/>
          </p:cNvSpPr>
          <p:nvPr>
            <p:ph type="body" sz="half" idx="2"/>
          </p:nvPr>
        </p:nvSpPr>
        <p:spPr>
          <a:xfrm>
            <a:off x="4953000" y="3995737"/>
            <a:ext cx="3108960"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64874917-CF7D-0D40-827B-696529E001F3}" type="datetime1">
              <a:rPr lang="en-US" smtClean="0"/>
              <a:t>3/28/2017</a:t>
            </a:fld>
            <a:endParaRPr lang="en-US"/>
          </a:p>
        </p:txBody>
      </p:sp>
      <p:sp>
        <p:nvSpPr>
          <p:cNvPr id="6" name="Footer Placeholder 5"/>
          <p:cNvSpPr>
            <a:spLocks noGrp="1"/>
          </p:cNvSpPr>
          <p:nvPr>
            <p:ph type="ftr" sz="quarter" idx="11"/>
          </p:nvPr>
        </p:nvSpPr>
        <p:spPr>
          <a:xfrm>
            <a:off x="4191000" y="6423585"/>
            <a:ext cx="3005138" cy="365125"/>
          </a:xfrm>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10" name="TextBox 9"/>
          <p:cNvSpPr txBox="1"/>
          <p:nvPr/>
        </p:nvSpPr>
        <p:spPr>
          <a:xfrm>
            <a:off x="4750361"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
        <p:nvSpPr>
          <p:cNvPr id="14" name="Picture Placeholder 12"/>
          <p:cNvSpPr>
            <a:spLocks noGrp="1"/>
          </p:cNvSpPr>
          <p:nvPr>
            <p:ph type="pic" sz="quarter" idx="13"/>
          </p:nvPr>
        </p:nvSpPr>
        <p:spPr>
          <a:xfrm>
            <a:off x="277905" y="228600"/>
            <a:ext cx="2057400" cy="2039112"/>
          </a:xfrm>
        </p:spPr>
        <p:txBody>
          <a:bodyPr/>
          <a:lstStyle>
            <a:lvl1pPr>
              <a:buNone/>
              <a:defRPr/>
            </a:lvl1pPr>
          </a:lstStyle>
          <a:p>
            <a:r>
              <a:rPr lang="en-US"/>
              <a:t>Click icon to add picture</a:t>
            </a:r>
            <a:endParaRPr/>
          </a:p>
        </p:txBody>
      </p:sp>
      <p:sp>
        <p:nvSpPr>
          <p:cNvPr id="15" name="Picture Placeholder 12"/>
          <p:cNvSpPr>
            <a:spLocks noGrp="1"/>
          </p:cNvSpPr>
          <p:nvPr>
            <p:ph type="pic" sz="quarter" idx="14"/>
          </p:nvPr>
        </p:nvSpPr>
        <p:spPr>
          <a:xfrm>
            <a:off x="2460625" y="228600"/>
            <a:ext cx="2057400" cy="2039112"/>
          </a:xfrm>
        </p:spPr>
        <p:txBody>
          <a:bodyPr/>
          <a:lstStyle>
            <a:lvl1pPr>
              <a:buNone/>
              <a:defRPr/>
            </a:lvl1pPr>
          </a:lstStyle>
          <a:p>
            <a:r>
              <a:rPr lang="en-US"/>
              <a:t>Click icon to add picture</a:t>
            </a:r>
            <a:endParaRPr/>
          </a:p>
        </p:txBody>
      </p:sp>
    </p:spTree>
  </p:cSld>
  <p:clrMapOvr>
    <a:masterClrMapping/>
  </p:clrMapOvr>
  <p:transition spd="slow">
    <p:wip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a:t>
            </a:r>
          </a:p>
          <a:p>
            <a:pPr lvl="8"/>
            <a:r>
              <a:rPr lang="en-US" dirty="0"/>
              <a:t>Ninth level</a:t>
            </a:r>
            <a:endParaRPr dirty="0"/>
          </a:p>
        </p:txBody>
      </p:sp>
      <p:sp>
        <p:nvSpPr>
          <p:cNvPr id="4" name="Date Placeholder 3"/>
          <p:cNvSpPr>
            <a:spLocks noGrp="1"/>
          </p:cNvSpPr>
          <p:nvPr>
            <p:ph type="dt" sz="half" idx="10"/>
          </p:nvPr>
        </p:nvSpPr>
        <p:spPr/>
        <p:txBody>
          <a:bodyPr/>
          <a:lstStyle/>
          <a:p>
            <a:fld id="{DA50439B-83EB-1447-B09E-A2601BC4E20F}" type="datetime1">
              <a:rPr lang="en-US" smtClean="0"/>
              <a:t>3/28/2017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2F1D00-BD13-4404-86B0-79703945A0A7}" type="slidenum">
              <a:rPr lang="en-US" smtClean="0"/>
              <a:t>‹#›</a:t>
            </a:fld>
            <a:endParaRPr lang="en-US"/>
          </a:p>
        </p:txBody>
      </p:sp>
    </p:spTree>
  </p:cSld>
  <p:clrMapOvr>
    <a:masterClrMapping/>
  </p:clrMapOvr>
  <p:transition spd="slow">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7" name="Rectangle 6"/>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a:t>
            </a:r>
          </a:p>
          <a:p>
            <a:pPr lvl="8"/>
            <a:r>
              <a:rPr lang="en-US" dirty="0"/>
              <a:t>Ninth level</a:t>
            </a:r>
            <a:endParaRPr dirty="0"/>
          </a:p>
        </p:txBody>
      </p:sp>
      <p:sp>
        <p:nvSpPr>
          <p:cNvPr id="4" name="Date Placeholder 3"/>
          <p:cNvSpPr>
            <a:spLocks noGrp="1"/>
          </p:cNvSpPr>
          <p:nvPr>
            <p:ph type="dt" sz="half" idx="10"/>
          </p:nvPr>
        </p:nvSpPr>
        <p:spPr/>
        <p:txBody>
          <a:bodyPr/>
          <a:lstStyle/>
          <a:p>
            <a:fld id="{5A04A4C8-FDB3-A54F-90D0-6B3B3362CA06}" type="datetime1">
              <a:rPr lang="en-US" smtClean="0"/>
              <a:t>3/28/2017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2F1D00-BD13-4404-86B0-79703945A0A7}" type="slidenum">
              <a:rPr lang="en-US" smtClean="0"/>
              <a:t>‹#›</a:t>
            </a:fld>
            <a:endParaRPr lang="en-US"/>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Rectangle 9"/>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transition spd="slow">
    <p:wip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10" name="Rectangle 9"/>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995772" y="954742"/>
            <a:ext cx="681318" cy="5171422"/>
          </a:xfrm>
        </p:spPr>
        <p:txBody>
          <a:bodyPr vert="eaVert" anchor="t" anchorCtr="0"/>
          <a:lstStyle/>
          <a:p>
            <a:r>
              <a:rPr lang="en-US"/>
              <a:t>Click to edit Master title style</a:t>
            </a:r>
            <a:endParaRPr/>
          </a:p>
        </p:txBody>
      </p:sp>
      <p:sp>
        <p:nvSpPr>
          <p:cNvPr id="3" name="Vertical Text Placeholder 2"/>
          <p:cNvSpPr>
            <a:spLocks noGrp="1"/>
          </p:cNvSpPr>
          <p:nvPr>
            <p:ph type="body" orient="vert" idx="1"/>
          </p:nvPr>
        </p:nvSpPr>
        <p:spPr>
          <a:xfrm>
            <a:off x="457200" y="958756"/>
            <a:ext cx="6858000" cy="5184869"/>
          </a:xfrm>
        </p:spPr>
        <p:txBody>
          <a:bodyPr vert="eaVert"/>
          <a:lstStyle>
            <a:lvl5pP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a:t>
            </a:r>
          </a:p>
          <a:p>
            <a:pPr lvl="8"/>
            <a:r>
              <a:rPr lang="en-US" dirty="0"/>
              <a:t>Ninth level</a:t>
            </a:r>
            <a:endParaRPr dirty="0"/>
          </a:p>
        </p:txBody>
      </p:sp>
      <p:sp>
        <p:nvSpPr>
          <p:cNvPr id="4" name="Date Placeholder 3"/>
          <p:cNvSpPr>
            <a:spLocks noGrp="1"/>
          </p:cNvSpPr>
          <p:nvPr>
            <p:ph type="dt" sz="half" idx="10"/>
          </p:nvPr>
        </p:nvSpPr>
        <p:spPr/>
        <p:txBody>
          <a:bodyPr/>
          <a:lstStyle/>
          <a:p>
            <a:fld id="{23E7A730-90AC-1B4C-B141-76734A624E37}" type="datetime1">
              <a:rPr lang="en-US" smtClean="0"/>
              <a:t>3/28/2017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2F1D00-BD13-4404-86B0-79703945A0A7}" type="slidenum">
              <a:rPr lang="en-US" smtClean="0"/>
              <a:t>‹#›</a:t>
            </a:fld>
            <a:endParaRPr lang="en-US"/>
          </a:p>
        </p:txBody>
      </p:sp>
      <p:sp>
        <p:nvSpPr>
          <p:cNvPr id="9" name="TextBox 8"/>
          <p:cNvSpPr txBox="1"/>
          <p:nvPr/>
        </p:nvSpPr>
        <p:spPr>
          <a:xfrm rot="16200000">
            <a:off x="8593111" y="561668"/>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Tree>
  </p:cSld>
  <p:clrMapOvr>
    <a:masterClrMapping/>
  </p:clrMapOvr>
  <p:transition spd="slow">
    <p:wip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Al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8474" y="134471"/>
            <a:ext cx="7556313" cy="995082"/>
          </a:xfrm>
        </p:spPr>
        <p:txBody>
          <a:bodyPr anchor="b" anchorCtr="0"/>
          <a:lstStyle/>
          <a:p>
            <a:r>
              <a:rPr lang="en-US"/>
              <a:t>Click to edit Master title style</a:t>
            </a:r>
            <a:endParaRPr/>
          </a:p>
        </p:txBody>
      </p:sp>
      <p:sp>
        <p:nvSpPr>
          <p:cNvPr id="3" name="Content Placeholder 2"/>
          <p:cNvSpPr>
            <a:spLocks noGrp="1"/>
          </p:cNvSpPr>
          <p:nvPr>
            <p:ph idx="1"/>
          </p:nvPr>
        </p:nvSpPr>
        <p:spPr/>
        <p:txBody>
          <a:bodyPr/>
          <a:lstStyle>
            <a:lvl5pP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a:t>
            </a:r>
          </a:p>
          <a:p>
            <a:pPr lvl="8"/>
            <a:r>
              <a:rPr lang="en-US" dirty="0"/>
              <a:t>Ninth level</a:t>
            </a:r>
            <a:endParaRPr dirty="0"/>
          </a:p>
        </p:txBody>
      </p:sp>
      <p:sp>
        <p:nvSpPr>
          <p:cNvPr id="4" name="Date Placeholder 3"/>
          <p:cNvSpPr>
            <a:spLocks noGrp="1"/>
          </p:cNvSpPr>
          <p:nvPr>
            <p:ph type="dt" sz="half" idx="10"/>
          </p:nvPr>
        </p:nvSpPr>
        <p:spPr/>
        <p:txBody>
          <a:bodyPr/>
          <a:lstStyle/>
          <a:p>
            <a:fld id="{197B7DBF-537A-8147-B5EB-24D2C156000D}" type="datetime1">
              <a:rPr lang="en-US" smtClean="0"/>
              <a:t>3/28/2017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2F1D00-BD13-4404-86B0-79703945A0A7}" type="slidenum">
              <a:rPr lang="en-US" smtClean="0"/>
              <a:t>‹#›</a:t>
            </a:fld>
            <a:endParaRPr lang="en-US"/>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Text Placeholder 3"/>
          <p:cNvSpPr>
            <a:spLocks noGrp="1"/>
          </p:cNvSpPr>
          <p:nvPr>
            <p:ph type="body" sz="half" idx="2"/>
          </p:nvPr>
        </p:nvSpPr>
        <p:spPr>
          <a:xfrm>
            <a:off x="498518" y="1129553"/>
            <a:ext cx="7558960" cy="774700"/>
          </a:xfrm>
        </p:spPr>
        <p:txBody>
          <a:bodyPr vert="horz" lIns="91440" tIns="45720" rIns="91440" bIns="45720" rtlCol="0" anchor="t" anchorCtr="0">
            <a:noAutofit/>
          </a:bodyPr>
          <a:lstStyle>
            <a:lvl1pPr marL="0" indent="0">
              <a:buNone/>
              <a:defRPr kumimoji="0" sz="2400" b="0" i="0" u="none" strike="noStrike" kern="1200" cap="none" spc="0" normalizeH="0" baseline="0">
                <a:ln>
                  <a:noFill/>
                </a:ln>
                <a:solidFill>
                  <a:schemeClr val="accent3"/>
                </a:solidFill>
                <a:effectLst/>
                <a:uLnTx/>
                <a:uFillTx/>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a:t>Click to edit Master text styles</a:t>
            </a:r>
          </a:p>
        </p:txBody>
      </p:sp>
    </p:spTree>
  </p:cSld>
  <p:clrMapOvr>
    <a:masterClrMapping/>
  </p:clrMapOvr>
  <p:transition spd="slow">
    <p:wip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with 2 Pictures">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US"/>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dirty="0"/>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AE0708DE-2DFE-3040-B285-96A176CC2F69}" type="datetime1">
              <a:rPr lang="en-US" smtClean="0"/>
              <a:t>3/28/2017</a:t>
            </a:fld>
            <a:endParaRPr lang="en-US"/>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US"/>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Picture Placeholder 12"/>
          <p:cNvSpPr>
            <a:spLocks noGrp="1"/>
          </p:cNvSpPr>
          <p:nvPr>
            <p:ph type="pic" sz="quarter" idx="12"/>
          </p:nvPr>
        </p:nvSpPr>
        <p:spPr>
          <a:xfrm>
            <a:off x="4624388" y="228600"/>
            <a:ext cx="2057400" cy="2039112"/>
          </a:xfrm>
        </p:spPr>
        <p:txBody>
          <a:bodyPr/>
          <a:lstStyle>
            <a:lvl1pPr>
              <a:buNone/>
              <a:defRPr/>
            </a:lvl1pPr>
          </a:lstStyle>
          <a:p>
            <a:r>
              <a:rPr lang="en-US"/>
              <a:t>Click icon to add picture</a:t>
            </a:r>
            <a:endParaRPr/>
          </a:p>
        </p:txBody>
      </p:sp>
      <p:sp>
        <p:nvSpPr>
          <p:cNvPr id="14" name="Picture Placeholder 12"/>
          <p:cNvSpPr>
            <a:spLocks noGrp="1"/>
          </p:cNvSpPr>
          <p:nvPr>
            <p:ph type="pic" sz="quarter" idx="13"/>
          </p:nvPr>
        </p:nvSpPr>
        <p:spPr>
          <a:xfrm>
            <a:off x="6802438" y="2377440"/>
            <a:ext cx="2057400" cy="2039112"/>
          </a:xfrm>
        </p:spPr>
        <p:txBody>
          <a:bodyPr/>
          <a:lstStyle>
            <a:lvl1pPr>
              <a:buNone/>
              <a:defRPr/>
            </a:lvl1pPr>
          </a:lstStyle>
          <a:p>
            <a:r>
              <a:rPr lang="en-US"/>
              <a:t>Click icon to add picture</a:t>
            </a:r>
            <a:endParaRPr/>
          </a:p>
        </p:txBody>
      </p:sp>
      <p:sp>
        <p:nvSpPr>
          <p:cNvPr id="16" name="Text Placeholder 3"/>
          <p:cNvSpPr>
            <a:spLocks noGrp="1"/>
          </p:cNvSpPr>
          <p:nvPr>
            <p:ph type="body" sz="half" idx="2"/>
          </p:nvPr>
        </p:nvSpPr>
        <p:spPr>
          <a:xfrm>
            <a:off x="857250" y="1779494"/>
            <a:ext cx="3086100" cy="2040905"/>
          </a:xfrm>
        </p:spPr>
        <p:txBody>
          <a:bodyPr lIns="45720" tIns="45720" rIns="45720" anchor="t">
            <a:noAutofit/>
          </a:bodyPr>
          <a:lstStyle>
            <a:lvl1pPr marL="0" indent="0" algn="ctr">
              <a:spcBef>
                <a:spcPts val="600"/>
              </a:spcBef>
              <a:buNone/>
              <a:defRPr sz="4600">
                <a:solidFill>
                  <a:schemeClr val="bg1"/>
                </a:solidFill>
              </a:defRPr>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transition spd="slow">
    <p:wip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658907" y="228600"/>
            <a:ext cx="820093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286000" y="3124200"/>
            <a:ext cx="5638800" cy="1362075"/>
          </a:xfrm>
        </p:spPr>
        <p:txBody>
          <a:bodyPr anchor="b" anchorCtr="0">
            <a:normAutofit/>
          </a:bodyPr>
          <a:lstStyle>
            <a:lvl1pPr algn="l">
              <a:defRPr sz="3200" b="0" cap="none" baseline="0">
                <a:solidFill>
                  <a:schemeClr val="bg1"/>
                </a:solidFill>
              </a:defRPr>
            </a:lvl1pPr>
          </a:lstStyle>
          <a:p>
            <a:r>
              <a:rPr lang="en-US"/>
              <a:t>Click to edit Master title style</a:t>
            </a:r>
            <a:endParaRPr/>
          </a:p>
        </p:txBody>
      </p:sp>
      <p:sp>
        <p:nvSpPr>
          <p:cNvPr id="3" name="Text Placeholder 2"/>
          <p:cNvSpPr>
            <a:spLocks noGrp="1"/>
          </p:cNvSpPr>
          <p:nvPr>
            <p:ph type="body" idx="1"/>
          </p:nvPr>
        </p:nvSpPr>
        <p:spPr>
          <a:xfrm>
            <a:off x="2286000" y="4495800"/>
            <a:ext cx="5638800" cy="1500187"/>
          </a:xfrm>
        </p:spPr>
        <p:txBody>
          <a:bodyPr anchor="t" anchorCtr="0">
            <a:normAutofit/>
          </a:bodyPr>
          <a:lstStyle>
            <a:lvl1pPr marL="0" indent="0">
              <a:spcBef>
                <a:spcPts val="300"/>
              </a:spcBef>
              <a:buNone/>
              <a:defRPr sz="14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658906" y="6248774"/>
            <a:ext cx="1474694" cy="365125"/>
          </a:xfrm>
        </p:spPr>
        <p:txBody>
          <a:bodyPr/>
          <a:lstStyle>
            <a:lvl1pPr algn="l">
              <a:defRPr>
                <a:solidFill>
                  <a:schemeClr val="bg1"/>
                </a:solidFill>
              </a:defRPr>
            </a:lvl1pPr>
          </a:lstStyle>
          <a:p>
            <a:fld id="{2D8862F7-44CE-474A-9B59-715CD2970233}" type="datetime1">
              <a:rPr lang="en-US" smtClean="0"/>
              <a:t>3/28/2017</a:t>
            </a:fld>
            <a:endParaRPr lang="en-US"/>
          </a:p>
        </p:txBody>
      </p:sp>
      <p:sp>
        <p:nvSpPr>
          <p:cNvPr id="5" name="Footer Placeholder 4"/>
          <p:cNvSpPr>
            <a:spLocks noGrp="1"/>
          </p:cNvSpPr>
          <p:nvPr>
            <p:ph type="ftr" sz="quarter" idx="11"/>
          </p:nvPr>
        </p:nvSpPr>
        <p:spPr>
          <a:xfrm>
            <a:off x="2286000" y="6248774"/>
            <a:ext cx="5638800" cy="365125"/>
          </a:xfrm>
        </p:spPr>
        <p:txBody>
          <a:bodyPr/>
          <a:lstStyle>
            <a:lvl1pPr>
              <a:defRPr>
                <a:solidFill>
                  <a:schemeClr val="bg1"/>
                </a:solidFill>
              </a:defRPr>
            </a:lvl1pPr>
          </a:lstStyle>
          <a:p>
            <a:endParaRPr lang="en-US"/>
          </a:p>
        </p:txBody>
      </p:sp>
      <p:sp>
        <p:nvSpPr>
          <p:cNvPr id="6" name="Slide Number Placeholder 5"/>
          <p:cNvSpPr>
            <a:spLocks noGrp="1"/>
          </p:cNvSpPr>
          <p:nvPr>
            <p:ph type="sldNum" sz="quarter" idx="12"/>
          </p:nvPr>
        </p:nvSpPr>
        <p:spPr>
          <a:xfrm>
            <a:off x="8305800" y="6248774"/>
            <a:ext cx="554038" cy="365125"/>
          </a:xfrm>
        </p:spPr>
        <p:txBody>
          <a:bodyPr/>
          <a:lstStyle/>
          <a:p>
            <a:fld id="{162F1D00-BD13-4404-86B0-79703945A0A7}" type="slidenum">
              <a:rPr lang="en-US" smtClean="0"/>
              <a:t>‹#›</a:t>
            </a:fld>
            <a:endParaRPr lang="en-US"/>
          </a:p>
        </p:txBody>
      </p:sp>
      <p:sp>
        <p:nvSpPr>
          <p:cNvPr id="8" name="TextBox 7"/>
          <p:cNvSpPr txBox="1"/>
          <p:nvPr/>
        </p:nvSpPr>
        <p:spPr>
          <a:xfrm>
            <a:off x="2003612" y="3110754"/>
            <a:ext cx="260909" cy="615553"/>
          </a:xfrm>
          <a:prstGeom prst="rect">
            <a:avLst/>
          </a:prstGeom>
          <a:noFill/>
        </p:spPr>
        <p:txBody>
          <a:bodyPr wrap="square" lIns="0" tIns="0" rIns="0" bIns="0" rtlCol="0">
            <a:spAutoFit/>
          </a:bodyPr>
          <a:lstStyle/>
          <a:p>
            <a:r>
              <a:rPr sz="4000" b="1">
                <a:solidFill>
                  <a:schemeClr val="accent1">
                    <a:lumMod val="60000"/>
                    <a:lumOff val="40000"/>
                  </a:schemeClr>
                </a:solidFill>
              </a:rPr>
              <a:t>+</a:t>
            </a:r>
          </a:p>
        </p:txBody>
      </p:sp>
      <p:sp>
        <p:nvSpPr>
          <p:cNvPr id="9" name="Rectangle 8"/>
          <p:cNvSpPr/>
          <p:nvPr/>
        </p:nvSpPr>
        <p:spPr>
          <a:xfrm>
            <a:off x="285750" y="228600"/>
            <a:ext cx="212725" cy="634523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transition spd="slow">
    <p:wip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11" name="Rectangle 10"/>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a:t>
            </a:r>
          </a:p>
          <a:p>
            <a:pPr lvl="8"/>
            <a:r>
              <a:rPr lang="en-US" dirty="0"/>
              <a:t>Ninth level</a:t>
            </a:r>
            <a:endParaRPr dirty="0"/>
          </a:p>
        </p:txBody>
      </p:sp>
      <p:sp>
        <p:nvSpPr>
          <p:cNvPr id="4" name="Content Placeholder 3"/>
          <p:cNvSpPr>
            <a:spLocks noGrp="1"/>
          </p:cNvSpPr>
          <p:nvPr>
            <p:ph sz="half" idx="2"/>
          </p:nvPr>
        </p:nvSpPr>
        <p:spPr>
          <a:xfrm>
            <a:off x="439987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a:t>
            </a:r>
          </a:p>
          <a:p>
            <a:pPr lvl="8"/>
            <a:r>
              <a:rPr lang="en-US" dirty="0"/>
              <a:t>Ninth level</a:t>
            </a:r>
            <a:endParaRPr dirty="0"/>
          </a:p>
        </p:txBody>
      </p:sp>
      <p:sp>
        <p:nvSpPr>
          <p:cNvPr id="5" name="Date Placeholder 4"/>
          <p:cNvSpPr>
            <a:spLocks noGrp="1"/>
          </p:cNvSpPr>
          <p:nvPr>
            <p:ph type="dt" sz="half" idx="10"/>
          </p:nvPr>
        </p:nvSpPr>
        <p:spPr/>
        <p:txBody>
          <a:bodyPr/>
          <a:lstStyle/>
          <a:p>
            <a:fld id="{33B645F8-2D6E-2849-A4B1-0590E611D56E}" type="datetime1">
              <a:rPr lang="en-US" smtClean="0"/>
              <a:t>3/28/2017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Tree>
  </p:cSld>
  <p:clrMapOvr>
    <a:masterClrMapping/>
  </p:clrMapOvr>
  <p:transition spd="slow">
    <p:wip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0" name="Rectangle 9"/>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TextBox 11"/>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lvl1pPr>
              <a:defRPr/>
            </a:lvl1pPr>
          </a:lstStyle>
          <a:p>
            <a:r>
              <a:rPr lang="en-US"/>
              <a:t>Click to edit Master title style</a:t>
            </a:r>
            <a:endParaRPr/>
          </a:p>
        </p:txBody>
      </p:sp>
      <p:sp>
        <p:nvSpPr>
          <p:cNvPr id="4" name="Content Placeholder 3"/>
          <p:cNvSpPr>
            <a:spLocks noGrp="1"/>
          </p:cNvSpPr>
          <p:nvPr>
            <p:ph sz="half" idx="2"/>
          </p:nvPr>
        </p:nvSpPr>
        <p:spPr>
          <a:xfrm>
            <a:off x="497541"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a:t>
            </a:r>
          </a:p>
          <a:p>
            <a:pPr lvl="8"/>
            <a:r>
              <a:rPr lang="en-US" dirty="0"/>
              <a:t>Ninth level</a:t>
            </a:r>
            <a:endParaRPr dirty="0"/>
          </a:p>
        </p:txBody>
      </p:sp>
      <p:sp>
        <p:nvSpPr>
          <p:cNvPr id="6" name="Content Placeholder 5"/>
          <p:cNvSpPr>
            <a:spLocks noGrp="1"/>
          </p:cNvSpPr>
          <p:nvPr>
            <p:ph sz="quarter" idx="4"/>
          </p:nvPr>
        </p:nvSpPr>
        <p:spPr>
          <a:xfrm>
            <a:off x="4399878"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a:t>
            </a:r>
          </a:p>
          <a:p>
            <a:pPr lvl="8"/>
            <a:r>
              <a:rPr lang="en-US" dirty="0"/>
              <a:t>Ninth level</a:t>
            </a:r>
            <a:endParaRPr dirty="0"/>
          </a:p>
        </p:txBody>
      </p:sp>
      <p:sp>
        <p:nvSpPr>
          <p:cNvPr id="7" name="Date Placeholder 6"/>
          <p:cNvSpPr>
            <a:spLocks noGrp="1"/>
          </p:cNvSpPr>
          <p:nvPr>
            <p:ph type="dt" sz="half" idx="10"/>
          </p:nvPr>
        </p:nvSpPr>
        <p:spPr/>
        <p:txBody>
          <a:bodyPr/>
          <a:lstStyle/>
          <a:p>
            <a:fld id="{166501B7-BCBF-4E4E-9F34-C4A68C08C719}" type="datetime1">
              <a:rPr lang="en-US" smtClean="0"/>
              <a:t>3/28/2017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2F1D00-BD13-4404-86B0-79703945A0A7}" type="slidenum">
              <a:rPr lang="en-US" smtClean="0"/>
              <a:t>‹#›</a:t>
            </a:fld>
            <a:endParaRPr lang="en-US"/>
          </a:p>
        </p:txBody>
      </p:sp>
      <p:sp>
        <p:nvSpPr>
          <p:cNvPr id="3" name="Text Placeholder 2"/>
          <p:cNvSpPr>
            <a:spLocks noGrp="1"/>
          </p:cNvSpPr>
          <p:nvPr>
            <p:ph type="body" idx="1"/>
          </p:nvPr>
        </p:nvSpPr>
        <p:spPr>
          <a:xfrm>
            <a:off x="497541" y="2070847"/>
            <a:ext cx="3657600" cy="322729"/>
          </a:xfrm>
          <a:prstGeom prst="rect">
            <a:avLst/>
          </a:prstGeom>
          <a:solidFill>
            <a:schemeClr val="accent3"/>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5" name="Text Placeholder 4"/>
          <p:cNvSpPr>
            <a:spLocks noGrp="1"/>
          </p:cNvSpPr>
          <p:nvPr>
            <p:ph type="body" sz="quarter" idx="3"/>
          </p:nvPr>
        </p:nvSpPr>
        <p:spPr>
          <a:xfrm>
            <a:off x="4399878" y="2070847"/>
            <a:ext cx="3657600" cy="322729"/>
          </a:xfrm>
          <a:prstGeom prst="rect">
            <a:avLst/>
          </a:prstGeom>
          <a:solidFill>
            <a:schemeClr val="accent3">
              <a:lumMod val="60000"/>
              <a:lumOff val="40000"/>
            </a:schemeClr>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Tree>
  </p:cSld>
  <p:clrMapOvr>
    <a:masterClrMapping/>
  </p:clrMapOvr>
  <p:transition spd="slow">
    <p:wip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498517" y="1985963"/>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a:t>
            </a:r>
          </a:p>
          <a:p>
            <a:pPr lvl="8"/>
            <a:r>
              <a:rPr lang="en-US" dirty="0"/>
              <a:t>Ninth level</a:t>
            </a:r>
            <a:endParaRPr dirty="0"/>
          </a:p>
        </p:txBody>
      </p:sp>
      <p:sp>
        <p:nvSpPr>
          <p:cNvPr id="5" name="Date Placeholder 4"/>
          <p:cNvSpPr>
            <a:spLocks noGrp="1"/>
          </p:cNvSpPr>
          <p:nvPr>
            <p:ph type="dt" sz="half" idx="10"/>
          </p:nvPr>
        </p:nvSpPr>
        <p:spPr/>
        <p:txBody>
          <a:bodyPr/>
          <a:lstStyle/>
          <a:p>
            <a:fld id="{393A5B7B-8203-3946-99D1-F14C8851535C}" type="datetime1">
              <a:rPr lang="en-US" smtClean="0"/>
              <a:t>3/28/2017</a:t>
            </a:fld>
            <a:endParaRPr lang="en-US"/>
          </a:p>
        </p:txBody>
      </p:sp>
      <p:sp>
        <p:nvSpPr>
          <p:cNvPr id="6" name="Footer Placeholder 5"/>
          <p:cNvSpPr>
            <a:spLocks noGrp="1"/>
          </p:cNvSpPr>
          <p:nvPr>
            <p:ph type="ftr" sz="quarter" idx="11"/>
          </p:nvPr>
        </p:nvSpPr>
        <p:spPr/>
        <p:txBody>
          <a:bodyPr/>
          <a:lstStyle/>
          <a:p>
            <a:endParaRPr lang="en-US"/>
          </a:p>
        </p:txBody>
      </p:sp>
      <p:sp>
        <p:nvSpPr>
          <p:cNvPr id="13" name="Content Placeholder 2"/>
          <p:cNvSpPr>
            <a:spLocks noGrp="1"/>
          </p:cNvSpPr>
          <p:nvPr>
            <p:ph sz="half" idx="14"/>
          </p:nvPr>
        </p:nvSpPr>
        <p:spPr>
          <a:xfrm>
            <a:off x="498517" y="4164965"/>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a:t>
            </a:r>
          </a:p>
          <a:p>
            <a:pPr lvl="8"/>
            <a:r>
              <a:rPr lang="en-US" dirty="0"/>
              <a:t>Ninth level</a:t>
            </a:r>
            <a:endParaRPr dirty="0"/>
          </a:p>
        </p:txBody>
      </p:sp>
      <p:sp>
        <p:nvSpPr>
          <p:cNvPr id="14" name="Rectangle 13"/>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Slide Number Placeholder 6"/>
          <p:cNvSpPr>
            <a:spLocks noGrp="1"/>
          </p:cNvSpPr>
          <p:nvPr>
            <p:ph type="sldNum" sz="quarter" idx="12"/>
          </p:nvPr>
        </p:nvSpPr>
        <p:spPr>
          <a:xfrm>
            <a:off x="8305800" y="242234"/>
            <a:ext cx="554038" cy="365125"/>
          </a:xfrm>
        </p:spPr>
        <p:txBody>
          <a:bodyPr/>
          <a:lstStyle/>
          <a:p>
            <a:fld id="{162F1D00-BD13-4404-86B0-79703945A0A7}" type="slidenum">
              <a:rPr lang="en-US" smtClean="0"/>
              <a:t>‹#›</a:t>
            </a:fld>
            <a:endParaRPr lang="en-US"/>
          </a:p>
        </p:txBody>
      </p:sp>
    </p:spTree>
  </p:cSld>
  <p:clrMapOvr>
    <a:masterClrMapping/>
  </p:clrMapOvr>
  <p:transition spd="slow">
    <p:wip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a:t>
            </a:r>
          </a:p>
          <a:p>
            <a:pPr lvl="8"/>
            <a:r>
              <a:rPr lang="en-US" dirty="0"/>
              <a:t>Ninth level</a:t>
            </a:r>
            <a:endParaRPr dirty="0"/>
          </a:p>
        </p:txBody>
      </p:sp>
      <p:sp>
        <p:nvSpPr>
          <p:cNvPr id="5" name="Date Placeholder 4"/>
          <p:cNvSpPr>
            <a:spLocks noGrp="1"/>
          </p:cNvSpPr>
          <p:nvPr>
            <p:ph type="dt" sz="half" idx="10"/>
          </p:nvPr>
        </p:nvSpPr>
        <p:spPr/>
        <p:txBody>
          <a:bodyPr/>
          <a:lstStyle/>
          <a:p>
            <a:fld id="{E1313AD8-5943-B04E-AFFC-3327BFBF4B80}" type="datetime1">
              <a:rPr lang="en-US" smtClean="0"/>
              <a:t>3/28/2017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11" name="Content Placeholder 2"/>
          <p:cNvSpPr>
            <a:spLocks noGrp="1"/>
          </p:cNvSpPr>
          <p:nvPr>
            <p:ph sz="half" idx="15"/>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a:t>
            </a:r>
          </a:p>
          <a:p>
            <a:pPr lvl="8"/>
            <a:r>
              <a:rPr lang="en-US" dirty="0"/>
              <a:t>Ninth level</a:t>
            </a:r>
            <a:endParaRPr dirty="0"/>
          </a:p>
        </p:txBody>
      </p:sp>
      <p:sp>
        <p:nvSpPr>
          <p:cNvPr id="13"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a:t>
            </a:r>
          </a:p>
          <a:p>
            <a:pPr lvl="8"/>
            <a:r>
              <a:rPr lang="en-US" dirty="0"/>
              <a:t>Ninth level</a:t>
            </a:r>
            <a:endParaRPr dirty="0"/>
          </a:p>
        </p:txBody>
      </p:sp>
    </p:spTree>
  </p:cSld>
  <p:clrMapOvr>
    <a:masterClrMapping/>
  </p:clrMapOvr>
  <p:transition spd="slow">
    <p:wip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8474" y="484094"/>
            <a:ext cx="7556313" cy="1116106"/>
          </a:xfrm>
          <a:prstGeom prst="rect">
            <a:avLst/>
          </a:prstGeom>
        </p:spPr>
        <p:txBody>
          <a:bodyPr vert="horz" lIns="91440" tIns="45720" rIns="91440" bIns="45720" rtlCol="0" anchor="t" anchorCtr="0">
            <a:noAutofit/>
          </a:bodyPr>
          <a:lstStyle/>
          <a:p>
            <a:r>
              <a:rPr lang="en-US"/>
              <a:t>Click to edit Master title style</a:t>
            </a:r>
            <a:endParaRPr/>
          </a:p>
        </p:txBody>
      </p:sp>
      <p:sp>
        <p:nvSpPr>
          <p:cNvPr id="3" name="Text Placeholder 2"/>
          <p:cNvSpPr>
            <a:spLocks noGrp="1"/>
          </p:cNvSpPr>
          <p:nvPr>
            <p:ph type="body" idx="1"/>
          </p:nvPr>
        </p:nvSpPr>
        <p:spPr>
          <a:xfrm>
            <a:off x="498474" y="1628424"/>
            <a:ext cx="7657748" cy="467924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a:t>
            </a:r>
          </a:p>
          <a:p>
            <a:pPr lvl="8"/>
            <a:r>
              <a:rPr lang="en-US" dirty="0"/>
              <a:t>Ninth level</a:t>
            </a:r>
            <a:endParaRPr dirty="0"/>
          </a:p>
        </p:txBody>
      </p:sp>
      <p:sp>
        <p:nvSpPr>
          <p:cNvPr id="4" name="Date Placeholder 3"/>
          <p:cNvSpPr>
            <a:spLocks noGrp="1"/>
          </p:cNvSpPr>
          <p:nvPr>
            <p:ph type="dt" sz="half" idx="2"/>
          </p:nvPr>
        </p:nvSpPr>
        <p:spPr>
          <a:xfrm>
            <a:off x="6795247" y="6423585"/>
            <a:ext cx="2133600" cy="365125"/>
          </a:xfrm>
          <a:prstGeom prst="rect">
            <a:avLst/>
          </a:prstGeom>
        </p:spPr>
        <p:txBody>
          <a:bodyPr vert="horz" lIns="91440" tIns="45720" rIns="91440" bIns="45720" rtlCol="0" anchor="ctr"/>
          <a:lstStyle>
            <a:lvl1pPr algn="r">
              <a:defRPr sz="1100">
                <a:solidFill>
                  <a:schemeClr val="tx1">
                    <a:lumMod val="65000"/>
                    <a:lumOff val="35000"/>
                  </a:schemeClr>
                </a:solidFill>
              </a:defRPr>
            </a:lvl1pPr>
          </a:lstStyle>
          <a:p>
            <a:fld id="{0E6C7B79-AD3D-0645-B19C-531D007A55D4}" type="datetime1">
              <a:rPr lang="en-US" smtClean="0"/>
              <a:t>3/28/2017</a:t>
            </a:fld>
            <a:endParaRPr lang="en-US"/>
          </a:p>
        </p:txBody>
      </p:sp>
      <p:sp>
        <p:nvSpPr>
          <p:cNvPr id="5" name="Footer Placeholder 4"/>
          <p:cNvSpPr>
            <a:spLocks noGrp="1"/>
          </p:cNvSpPr>
          <p:nvPr>
            <p:ph type="ftr" sz="quarter" idx="3"/>
          </p:nvPr>
        </p:nvSpPr>
        <p:spPr>
          <a:xfrm>
            <a:off x="201706" y="6423585"/>
            <a:ext cx="6122894"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305800" y="242234"/>
            <a:ext cx="554038" cy="365125"/>
          </a:xfrm>
          <a:prstGeom prst="rect">
            <a:avLst/>
          </a:prstGeom>
        </p:spPr>
        <p:txBody>
          <a:bodyPr vert="horz" lIns="91440" tIns="45720" rIns="91440" bIns="45720" rtlCol="0" anchor="ctr"/>
          <a:lstStyle>
            <a:lvl1pPr algn="r">
              <a:defRPr sz="1400">
                <a:solidFill>
                  <a:schemeClr val="bg1"/>
                </a:solidFill>
              </a:defRPr>
            </a:lvl1pPr>
          </a:lstStyle>
          <a:p>
            <a:fld id="{162F1D00-BD13-4404-86B0-79703945A0A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Lst>
  <p:transition spd="slow">
    <p:wipe/>
  </p:transition>
  <p:hf hdr="0" ftr="0" dt="0"/>
  <p:txStyles>
    <p:titleStyle>
      <a:lvl1pPr algn="l" defTabSz="914400" rtl="0" eaLnBrk="1" latinLnBrk="0" hangingPunct="1">
        <a:spcBef>
          <a:spcPct val="0"/>
        </a:spcBef>
        <a:buNone/>
        <a:defRPr sz="3600" b="0" kern="1200">
          <a:solidFill>
            <a:schemeClr val="accent1"/>
          </a:solidFill>
          <a:latin typeface="+mj-lt"/>
          <a:ea typeface="+mj-ea"/>
          <a:cs typeface="+mj-cs"/>
        </a:defRPr>
      </a:lvl1pPr>
    </p:titleStyle>
    <p:bodyStyle>
      <a:lvl1pPr marL="228600" indent="-228600" algn="l" defTabSz="914400" rtl="0" eaLnBrk="1" latinLnBrk="0" hangingPunct="1">
        <a:spcBef>
          <a:spcPts val="2000"/>
        </a:spcBef>
        <a:buClr>
          <a:schemeClr val="accent1"/>
        </a:buClr>
        <a:buSzPct val="75000"/>
        <a:buFont typeface="Wingdings" pitchFamily="2" charset="2"/>
        <a:buChar char="n"/>
        <a:defRPr sz="2000" kern="1200">
          <a:solidFill>
            <a:schemeClr val="tx1">
              <a:lumMod val="65000"/>
              <a:lumOff val="35000"/>
            </a:schemeClr>
          </a:solidFill>
          <a:latin typeface="+mn-lt"/>
          <a:ea typeface="+mn-ea"/>
          <a:cs typeface="+mn-cs"/>
        </a:defRPr>
      </a:lvl1pPr>
      <a:lvl2pPr marL="4572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2pPr>
      <a:lvl3pPr marL="6858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3pPr>
      <a:lvl4pPr marL="9144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4pPr>
      <a:lvl5pPr marL="11430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5pPr>
      <a:lvl6pPr marL="1377950"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1603375" indent="-228600" algn="l" defTabSz="914400" rtl="0" eaLnBrk="1" latinLnBrk="0" hangingPunct="1">
        <a:spcBef>
          <a:spcPct val="20000"/>
        </a:spcBef>
        <a:buClr>
          <a:schemeClr val="accent1"/>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7pPr>
      <a:lvl8pPr marL="1830388"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8pPr>
      <a:lvl9pPr marL="2057400" indent="-228600" algn="l" defTabSz="914400" rtl="0" eaLnBrk="1" latinLnBrk="0" hangingPunct="1">
        <a:spcBef>
          <a:spcPct val="20000"/>
        </a:spcBef>
        <a:buClr>
          <a:schemeClr val="accent1"/>
        </a:buClr>
        <a:buSzPct val="75000"/>
        <a:buFont typeface="Wingdings" pitchFamily="2" charset="2"/>
        <a:buChar char=""/>
        <a:defRPr lang="en-US" sz="1800" kern="1200" baseline="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6387" y="1750283"/>
            <a:ext cx="4038600" cy="933450"/>
          </a:xfrm>
        </p:spPr>
        <p:txBody>
          <a:bodyPr>
            <a:normAutofit/>
          </a:bodyPr>
          <a:lstStyle/>
          <a:p>
            <a:r>
              <a:rPr lang="en-US" sz="3400" dirty="0">
                <a:solidFill>
                  <a:schemeClr val="bg1"/>
                </a:solidFill>
                <a:latin typeface="Calibri"/>
                <a:cs typeface="Calibri"/>
              </a:rPr>
              <a:t>HUMAN RESOURCES</a:t>
            </a:r>
          </a:p>
        </p:txBody>
      </p:sp>
      <p:sp>
        <p:nvSpPr>
          <p:cNvPr id="3" name="Subtitle 2"/>
          <p:cNvSpPr>
            <a:spLocks noGrp="1"/>
          </p:cNvSpPr>
          <p:nvPr>
            <p:ph type="subTitle" idx="1"/>
          </p:nvPr>
        </p:nvSpPr>
        <p:spPr>
          <a:xfrm>
            <a:off x="2525687" y="4814046"/>
            <a:ext cx="4038600" cy="2043954"/>
          </a:xfrm>
        </p:spPr>
        <p:txBody>
          <a:bodyPr>
            <a:noAutofit/>
          </a:bodyPr>
          <a:lstStyle/>
          <a:p>
            <a:pPr algn="ctr"/>
            <a:r>
              <a:rPr lang="en-US" sz="2000" b="1" dirty="0">
                <a:latin typeface="Calibri"/>
                <a:cs typeface="Calibri"/>
              </a:rPr>
              <a:t>NUTR 468</a:t>
            </a:r>
          </a:p>
          <a:p>
            <a:pPr algn="ctr"/>
            <a:r>
              <a:rPr lang="en-US" sz="2000" b="1" dirty="0">
                <a:latin typeface="Calibri"/>
                <a:cs typeface="Calibri"/>
              </a:rPr>
              <a:t>SPRING 2017</a:t>
            </a:r>
          </a:p>
        </p:txBody>
      </p:sp>
    </p:spTree>
    <p:extLst>
      <p:ext uri="{BB962C8B-B14F-4D97-AF65-F5344CB8AC3E}">
        <p14:creationId xmlns:p14="http://schemas.microsoft.com/office/powerpoint/2010/main" val="2489084911"/>
      </p:ext>
    </p:extLst>
  </p:cSld>
  <p:clrMapOvr>
    <a:masterClrMapping/>
  </p:clrMapOvr>
  <p:transition spd="slow">
    <p:wip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352736"/>
            <a:ext cx="7556313" cy="1116106"/>
          </a:xfrm>
        </p:spPr>
        <p:txBody>
          <a:bodyPr/>
          <a:lstStyle/>
          <a:p>
            <a:r>
              <a:rPr lang="en-US" dirty="0">
                <a:latin typeface="Calibri"/>
                <a:cs typeface="Calibri"/>
              </a:rPr>
              <a:t>Employee Employment Status</a:t>
            </a:r>
          </a:p>
        </p:txBody>
      </p:sp>
      <p:sp>
        <p:nvSpPr>
          <p:cNvPr id="3" name="Content Placeholder 2"/>
          <p:cNvSpPr>
            <a:spLocks noGrp="1"/>
          </p:cNvSpPr>
          <p:nvPr>
            <p:ph idx="1"/>
          </p:nvPr>
        </p:nvSpPr>
        <p:spPr>
          <a:xfrm>
            <a:off x="339706" y="1413596"/>
            <a:ext cx="8221333" cy="5229576"/>
          </a:xfrm>
        </p:spPr>
        <p:txBody>
          <a:bodyPr>
            <a:noAutofit/>
          </a:bodyPr>
          <a:lstStyle/>
          <a:p>
            <a:r>
              <a:rPr lang="en-US" sz="2400" dirty="0">
                <a:latin typeface="Calibri"/>
                <a:cs typeface="Calibri"/>
              </a:rPr>
              <a:t>Employment status:</a:t>
            </a:r>
          </a:p>
          <a:p>
            <a:pPr lvl="1"/>
            <a:r>
              <a:rPr lang="en-US" sz="2200" dirty="0">
                <a:latin typeface="Calibri"/>
                <a:cs typeface="Calibri"/>
              </a:rPr>
              <a:t>Full-time</a:t>
            </a:r>
          </a:p>
          <a:p>
            <a:pPr lvl="1"/>
            <a:r>
              <a:rPr lang="en-US" sz="2200" dirty="0">
                <a:latin typeface="Calibri"/>
                <a:cs typeface="Calibri"/>
              </a:rPr>
              <a:t>Part-time</a:t>
            </a:r>
          </a:p>
          <a:p>
            <a:pPr lvl="1"/>
            <a:r>
              <a:rPr lang="en-US" sz="2200" dirty="0">
                <a:latin typeface="Calibri"/>
                <a:cs typeface="Calibri"/>
              </a:rPr>
              <a:t>Short-hour</a:t>
            </a:r>
          </a:p>
          <a:p>
            <a:pPr lvl="1"/>
            <a:r>
              <a:rPr lang="en-US" sz="2200" dirty="0">
                <a:latin typeface="Calibri"/>
                <a:cs typeface="Calibri"/>
              </a:rPr>
              <a:t>Casual/on call</a:t>
            </a:r>
          </a:p>
          <a:p>
            <a:pPr lvl="1"/>
            <a:r>
              <a:rPr lang="en-US" sz="2200" dirty="0">
                <a:latin typeface="Calibri"/>
                <a:cs typeface="Calibri"/>
              </a:rPr>
              <a:t>Job sharing</a:t>
            </a:r>
          </a:p>
          <a:p>
            <a:pPr lvl="1"/>
            <a:r>
              <a:rPr lang="en-US" sz="2200" dirty="0">
                <a:latin typeface="Calibri"/>
                <a:cs typeface="Calibri"/>
              </a:rPr>
              <a:t>Probation</a:t>
            </a:r>
          </a:p>
          <a:p>
            <a:pPr lvl="1"/>
            <a:r>
              <a:rPr lang="en-US" sz="2200" dirty="0">
                <a:latin typeface="Calibri"/>
                <a:cs typeface="Calibri"/>
              </a:rPr>
              <a:t>Temporary</a:t>
            </a:r>
          </a:p>
          <a:p>
            <a:pPr lvl="1"/>
            <a:r>
              <a:rPr lang="en-US" sz="2200" dirty="0">
                <a:latin typeface="Calibri"/>
                <a:cs typeface="Calibri"/>
              </a:rPr>
              <a:t>Contract</a:t>
            </a:r>
          </a:p>
          <a:p>
            <a:r>
              <a:rPr lang="en-US" sz="2600" dirty="0">
                <a:latin typeface="Calibri"/>
                <a:cs typeface="Calibri"/>
              </a:rPr>
              <a:t>No standard definitions for many of these terms- may have different meaning from region to region or from employer to employer</a:t>
            </a:r>
          </a:p>
          <a:p>
            <a:pPr marL="0" indent="0">
              <a:buNone/>
            </a:pPr>
            <a:endParaRPr lang="en-US" sz="2600" dirty="0">
              <a:latin typeface="Calibri"/>
              <a:cs typeface="Calibri"/>
            </a:endParaRPr>
          </a:p>
        </p:txBody>
      </p:sp>
      <p:sp>
        <p:nvSpPr>
          <p:cNvPr id="4" name="Slide Number Placeholder 3"/>
          <p:cNvSpPr>
            <a:spLocks noGrp="1"/>
          </p:cNvSpPr>
          <p:nvPr>
            <p:ph type="sldNum" sz="quarter" idx="12"/>
          </p:nvPr>
        </p:nvSpPr>
        <p:spPr/>
        <p:txBody>
          <a:bodyPr/>
          <a:lstStyle/>
          <a:p>
            <a:fld id="{162F1D00-BD13-4404-86B0-79703945A0A7}" type="slidenum">
              <a:rPr lang="en-US" smtClean="0"/>
              <a:t>10</a:t>
            </a:fld>
            <a:endParaRPr lang="en-US"/>
          </a:p>
        </p:txBody>
      </p:sp>
    </p:spTree>
    <p:extLst>
      <p:ext uri="{BB962C8B-B14F-4D97-AF65-F5344CB8AC3E}">
        <p14:creationId xmlns:p14="http://schemas.microsoft.com/office/powerpoint/2010/main" val="2557842024"/>
      </p:ext>
    </p:extLst>
  </p:cSld>
  <p:clrMapOvr>
    <a:masterClrMapping/>
  </p:clrMapOvr>
  <p:transition spd="slow">
    <p:wip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a:cs typeface="Calibri"/>
              </a:rPr>
              <a:t>Employee Employment Status</a:t>
            </a:r>
          </a:p>
        </p:txBody>
      </p:sp>
      <p:sp>
        <p:nvSpPr>
          <p:cNvPr id="3" name="Content Placeholder 2"/>
          <p:cNvSpPr>
            <a:spLocks noGrp="1"/>
          </p:cNvSpPr>
          <p:nvPr>
            <p:ph idx="1"/>
          </p:nvPr>
        </p:nvSpPr>
        <p:spPr>
          <a:xfrm>
            <a:off x="339706" y="1588740"/>
            <a:ext cx="7715081" cy="5229576"/>
          </a:xfrm>
        </p:spPr>
        <p:txBody>
          <a:bodyPr>
            <a:noAutofit/>
          </a:bodyPr>
          <a:lstStyle/>
          <a:p>
            <a:r>
              <a:rPr lang="en-US" sz="2600" dirty="0">
                <a:latin typeface="Calibri"/>
                <a:cs typeface="Calibri"/>
              </a:rPr>
              <a:t>Keep in mind:</a:t>
            </a:r>
          </a:p>
          <a:p>
            <a:pPr lvl="1"/>
            <a:r>
              <a:rPr lang="en-US" sz="2600" dirty="0">
                <a:latin typeface="Calibri"/>
                <a:cs typeface="Calibri"/>
              </a:rPr>
              <a:t>It is cost-effective to retain employees whenever possible</a:t>
            </a:r>
          </a:p>
          <a:p>
            <a:pPr lvl="1"/>
            <a:r>
              <a:rPr lang="en-US" sz="2600" u="sng" dirty="0">
                <a:latin typeface="Calibri"/>
                <a:cs typeface="Calibri"/>
              </a:rPr>
              <a:t>Minimum </a:t>
            </a:r>
            <a:r>
              <a:rPr lang="en-US" sz="2600" dirty="0">
                <a:latin typeface="Calibri"/>
                <a:cs typeface="Calibri"/>
              </a:rPr>
              <a:t>costs associated with hiring &amp; training a new employee is around $2,500 USD </a:t>
            </a:r>
          </a:p>
          <a:p>
            <a:pPr lvl="1"/>
            <a:r>
              <a:rPr lang="en-US" sz="2600" dirty="0">
                <a:latin typeface="Calibri"/>
                <a:cs typeface="Calibri"/>
              </a:rPr>
              <a:t>Range can extend beyond $100,000 for upper-level executives</a:t>
            </a:r>
          </a:p>
          <a:p>
            <a:pPr marL="0" indent="0">
              <a:buNone/>
            </a:pPr>
            <a:endParaRPr lang="en-US" sz="2600" dirty="0">
              <a:latin typeface="Calibri"/>
              <a:cs typeface="Calibri"/>
            </a:endParaRPr>
          </a:p>
        </p:txBody>
      </p:sp>
      <p:sp>
        <p:nvSpPr>
          <p:cNvPr id="4" name="Slide Number Placeholder 3"/>
          <p:cNvSpPr>
            <a:spLocks noGrp="1"/>
          </p:cNvSpPr>
          <p:nvPr>
            <p:ph type="sldNum" sz="quarter" idx="12"/>
          </p:nvPr>
        </p:nvSpPr>
        <p:spPr/>
        <p:txBody>
          <a:bodyPr/>
          <a:lstStyle/>
          <a:p>
            <a:fld id="{162F1D00-BD13-4404-86B0-79703945A0A7}" type="slidenum">
              <a:rPr lang="en-US" smtClean="0"/>
              <a:t>11</a:t>
            </a:fld>
            <a:endParaRPr lang="en-US"/>
          </a:p>
        </p:txBody>
      </p:sp>
    </p:spTree>
    <p:extLst>
      <p:ext uri="{BB962C8B-B14F-4D97-AF65-F5344CB8AC3E}">
        <p14:creationId xmlns:p14="http://schemas.microsoft.com/office/powerpoint/2010/main" val="3054560541"/>
      </p:ext>
    </p:extLst>
  </p:cSld>
  <p:clrMapOvr>
    <a:masterClrMapping/>
  </p:clrMapOvr>
  <p:transition spd="slow">
    <p:wip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a:cs typeface="Calibri"/>
              </a:rPr>
              <a:t>Full-Time </a:t>
            </a:r>
          </a:p>
        </p:txBody>
      </p:sp>
      <p:sp>
        <p:nvSpPr>
          <p:cNvPr id="3" name="Content Placeholder 2"/>
          <p:cNvSpPr>
            <a:spLocks noGrp="1"/>
          </p:cNvSpPr>
          <p:nvPr>
            <p:ph idx="1"/>
          </p:nvPr>
        </p:nvSpPr>
        <p:spPr>
          <a:xfrm>
            <a:off x="498474" y="1430004"/>
            <a:ext cx="7807326" cy="5229576"/>
          </a:xfrm>
        </p:spPr>
        <p:txBody>
          <a:bodyPr>
            <a:normAutofit lnSpcReduction="10000"/>
          </a:bodyPr>
          <a:lstStyle/>
          <a:p>
            <a:r>
              <a:rPr lang="en-US" sz="2600" dirty="0">
                <a:latin typeface="Calibri"/>
                <a:cs typeface="Calibri"/>
              </a:rPr>
              <a:t>Individual designated to work a certain number of hours a week that is considered “full time” by the employer</a:t>
            </a:r>
          </a:p>
          <a:p>
            <a:pPr lvl="1"/>
            <a:r>
              <a:rPr lang="en-US" sz="2400" b="1" dirty="0">
                <a:latin typeface="Calibri"/>
                <a:cs typeface="Calibri"/>
              </a:rPr>
              <a:t>Typically 40 hours/week </a:t>
            </a:r>
            <a:r>
              <a:rPr lang="en-US" sz="2400" dirty="0">
                <a:latin typeface="Calibri"/>
                <a:cs typeface="Calibri"/>
              </a:rPr>
              <a:t>(in some settings 37 ½ h/week)</a:t>
            </a:r>
          </a:p>
          <a:p>
            <a:pPr lvl="1"/>
            <a:r>
              <a:rPr lang="en-US" sz="2400" dirty="0">
                <a:latin typeface="Calibri"/>
                <a:cs typeface="Calibri"/>
              </a:rPr>
              <a:t>8 h/day x 5 days/week = 40 hours/week</a:t>
            </a:r>
            <a:br>
              <a:rPr lang="en-US" sz="2400" dirty="0">
                <a:latin typeface="Calibri"/>
                <a:cs typeface="Calibri"/>
              </a:rPr>
            </a:br>
            <a:r>
              <a:rPr lang="en-US" sz="2400" dirty="0">
                <a:latin typeface="Calibri"/>
                <a:cs typeface="Calibri"/>
              </a:rPr>
              <a:t>40 hours / week = 40 hours x52 weeks =</a:t>
            </a:r>
            <a:r>
              <a:rPr lang="en-US" sz="2400" b="1" dirty="0">
                <a:latin typeface="Calibri"/>
                <a:cs typeface="Calibri"/>
              </a:rPr>
              <a:t> 2,080 hours per year </a:t>
            </a:r>
          </a:p>
          <a:p>
            <a:r>
              <a:rPr lang="en-US" sz="2600" b="1" dirty="0">
                <a:latin typeface="Calibri"/>
                <a:cs typeface="Calibri"/>
              </a:rPr>
              <a:t>These 2,080 hours also include paid time off: vacation, holiday, sick, or personal leave </a:t>
            </a:r>
          </a:p>
          <a:p>
            <a:r>
              <a:rPr lang="en-US" sz="2600" dirty="0">
                <a:latin typeface="Calibri"/>
                <a:cs typeface="Calibri"/>
              </a:rPr>
              <a:t>Full-time workers may work more than the scheduled 40 hours but they </a:t>
            </a:r>
            <a:r>
              <a:rPr lang="en-US" sz="2600" u="sng" dirty="0">
                <a:latin typeface="Calibri"/>
                <a:cs typeface="Calibri"/>
              </a:rPr>
              <a:t>are guaranteed a minimum of 40 hours each week</a:t>
            </a:r>
          </a:p>
          <a:p>
            <a:pPr marL="0" indent="0">
              <a:buNone/>
            </a:pPr>
            <a:endParaRPr lang="en-US" dirty="0">
              <a:latin typeface="Calibri"/>
              <a:cs typeface="Calibri"/>
            </a:endParaRPr>
          </a:p>
        </p:txBody>
      </p:sp>
      <p:sp>
        <p:nvSpPr>
          <p:cNvPr id="4" name="Slide Number Placeholder 3"/>
          <p:cNvSpPr>
            <a:spLocks noGrp="1"/>
          </p:cNvSpPr>
          <p:nvPr>
            <p:ph type="sldNum" sz="quarter" idx="12"/>
          </p:nvPr>
        </p:nvSpPr>
        <p:spPr/>
        <p:txBody>
          <a:bodyPr/>
          <a:lstStyle/>
          <a:p>
            <a:fld id="{162F1D00-BD13-4404-86B0-79703945A0A7}" type="slidenum">
              <a:rPr lang="en-US" smtClean="0"/>
              <a:t>12</a:t>
            </a:fld>
            <a:endParaRPr lang="en-US"/>
          </a:p>
        </p:txBody>
      </p:sp>
    </p:spTree>
    <p:extLst>
      <p:ext uri="{BB962C8B-B14F-4D97-AF65-F5344CB8AC3E}">
        <p14:creationId xmlns:p14="http://schemas.microsoft.com/office/powerpoint/2010/main" val="123876281"/>
      </p:ext>
    </p:extLst>
  </p:cSld>
  <p:clrMapOvr>
    <a:masterClrMapping/>
  </p:clrMapOvr>
  <p:transition spd="slow">
    <p:wip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a:cs typeface="Calibri"/>
              </a:rPr>
              <a:t>Part-Time</a:t>
            </a:r>
          </a:p>
        </p:txBody>
      </p:sp>
      <p:sp>
        <p:nvSpPr>
          <p:cNvPr id="3" name="Content Placeholder 2"/>
          <p:cNvSpPr>
            <a:spLocks noGrp="1"/>
          </p:cNvSpPr>
          <p:nvPr>
            <p:ph idx="1"/>
          </p:nvPr>
        </p:nvSpPr>
        <p:spPr/>
        <p:txBody>
          <a:bodyPr>
            <a:normAutofit/>
          </a:bodyPr>
          <a:lstStyle/>
          <a:p>
            <a:r>
              <a:rPr lang="en-US" sz="2600" dirty="0">
                <a:latin typeface="Calibri"/>
                <a:cs typeface="Calibri"/>
              </a:rPr>
              <a:t>Also works a predetermined number of hours a week that is less than what is considered “full time” by the employer – usually less than 40 hours/week</a:t>
            </a:r>
          </a:p>
          <a:p>
            <a:r>
              <a:rPr lang="en-US" sz="2600" dirty="0">
                <a:latin typeface="Calibri"/>
                <a:cs typeface="Calibri"/>
              </a:rPr>
              <a:t>A typical part-time employee may work </a:t>
            </a:r>
            <a:r>
              <a:rPr lang="en-US" sz="2600" b="1" dirty="0">
                <a:latin typeface="Calibri"/>
                <a:cs typeface="Calibri"/>
              </a:rPr>
              <a:t>24 hours each week</a:t>
            </a:r>
          </a:p>
          <a:p>
            <a:r>
              <a:rPr lang="en-US" sz="2600" dirty="0">
                <a:latin typeface="Calibri"/>
                <a:cs typeface="Calibri"/>
              </a:rPr>
              <a:t>Part-time employees may work more than the predetermined number of hours but are </a:t>
            </a:r>
            <a:r>
              <a:rPr lang="en-US" sz="2600" u="sng" dirty="0">
                <a:latin typeface="Calibri"/>
                <a:cs typeface="Calibri"/>
              </a:rPr>
              <a:t>guaranteed only the predetermined work hours </a:t>
            </a:r>
          </a:p>
        </p:txBody>
      </p:sp>
      <p:sp>
        <p:nvSpPr>
          <p:cNvPr id="4" name="Slide Number Placeholder 3"/>
          <p:cNvSpPr>
            <a:spLocks noGrp="1"/>
          </p:cNvSpPr>
          <p:nvPr>
            <p:ph type="sldNum" sz="quarter" idx="12"/>
          </p:nvPr>
        </p:nvSpPr>
        <p:spPr/>
        <p:txBody>
          <a:bodyPr/>
          <a:lstStyle/>
          <a:p>
            <a:fld id="{162F1D00-BD13-4404-86B0-79703945A0A7}" type="slidenum">
              <a:rPr lang="en-US" smtClean="0"/>
              <a:t>13</a:t>
            </a:fld>
            <a:endParaRPr lang="en-US"/>
          </a:p>
        </p:txBody>
      </p:sp>
    </p:spTree>
    <p:extLst>
      <p:ext uri="{BB962C8B-B14F-4D97-AF65-F5344CB8AC3E}">
        <p14:creationId xmlns:p14="http://schemas.microsoft.com/office/powerpoint/2010/main" val="508565691"/>
      </p:ext>
    </p:extLst>
  </p:cSld>
  <p:clrMapOvr>
    <a:masterClrMapping/>
  </p:clrMapOvr>
  <p:transition spd="slow">
    <p:wip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a:cs typeface="Calibri"/>
              </a:rPr>
              <a:t>Short-Hour</a:t>
            </a:r>
          </a:p>
        </p:txBody>
      </p:sp>
      <p:sp>
        <p:nvSpPr>
          <p:cNvPr id="3" name="Content Placeholder 2"/>
          <p:cNvSpPr>
            <a:spLocks noGrp="1"/>
          </p:cNvSpPr>
          <p:nvPr>
            <p:ph idx="1"/>
          </p:nvPr>
        </p:nvSpPr>
        <p:spPr>
          <a:xfrm>
            <a:off x="498474" y="1469688"/>
            <a:ext cx="7657748" cy="5229576"/>
          </a:xfrm>
        </p:spPr>
        <p:txBody>
          <a:bodyPr>
            <a:normAutofit/>
          </a:bodyPr>
          <a:lstStyle/>
          <a:p>
            <a:r>
              <a:rPr lang="en-US" sz="2600" dirty="0">
                <a:latin typeface="Calibri"/>
                <a:cs typeface="Calibri"/>
              </a:rPr>
              <a:t>A short-hour employee is defined as one who works a predetermined number of hours a week that is less than half time (</a:t>
            </a:r>
            <a:r>
              <a:rPr lang="en-US" sz="2600" b="1" dirty="0">
                <a:latin typeface="Calibri"/>
                <a:cs typeface="Calibri"/>
              </a:rPr>
              <a:t>typically less than 20 hours/week</a:t>
            </a:r>
            <a:r>
              <a:rPr lang="en-US" sz="2600" dirty="0">
                <a:latin typeface="Calibri"/>
                <a:cs typeface="Calibri"/>
              </a:rPr>
              <a:t>). </a:t>
            </a:r>
          </a:p>
          <a:p>
            <a:r>
              <a:rPr lang="en-US" sz="2600" dirty="0">
                <a:latin typeface="Calibri"/>
                <a:cs typeface="Calibri"/>
              </a:rPr>
              <a:t>Usually not entitled to benefits such as health insurance, or retirement programs</a:t>
            </a:r>
          </a:p>
          <a:p>
            <a:r>
              <a:rPr lang="en-US" sz="2600" dirty="0">
                <a:latin typeface="Calibri"/>
                <a:cs typeface="Calibri"/>
              </a:rPr>
              <a:t>Some managers use short-hour employees in order to save on costs of providing benefits to workers</a:t>
            </a:r>
          </a:p>
        </p:txBody>
      </p:sp>
      <p:sp>
        <p:nvSpPr>
          <p:cNvPr id="4" name="Slide Number Placeholder 3"/>
          <p:cNvSpPr>
            <a:spLocks noGrp="1"/>
          </p:cNvSpPr>
          <p:nvPr>
            <p:ph type="sldNum" sz="quarter" idx="12"/>
          </p:nvPr>
        </p:nvSpPr>
        <p:spPr/>
        <p:txBody>
          <a:bodyPr/>
          <a:lstStyle/>
          <a:p>
            <a:fld id="{162F1D00-BD13-4404-86B0-79703945A0A7}" type="slidenum">
              <a:rPr lang="en-US" smtClean="0"/>
              <a:t>14</a:t>
            </a:fld>
            <a:endParaRPr lang="en-US"/>
          </a:p>
        </p:txBody>
      </p:sp>
    </p:spTree>
    <p:extLst>
      <p:ext uri="{BB962C8B-B14F-4D97-AF65-F5344CB8AC3E}">
        <p14:creationId xmlns:p14="http://schemas.microsoft.com/office/powerpoint/2010/main" val="518386560"/>
      </p:ext>
    </p:extLst>
  </p:cSld>
  <p:clrMapOvr>
    <a:masterClrMapping/>
  </p:clrMapOvr>
  <p:transition spd="slow">
    <p:wip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a:cs typeface="Calibri"/>
              </a:rPr>
              <a:t>Casual/ On Call </a:t>
            </a:r>
          </a:p>
        </p:txBody>
      </p:sp>
      <p:sp>
        <p:nvSpPr>
          <p:cNvPr id="3" name="Content Placeholder 2"/>
          <p:cNvSpPr>
            <a:spLocks noGrp="1"/>
          </p:cNvSpPr>
          <p:nvPr>
            <p:ph idx="1"/>
          </p:nvPr>
        </p:nvSpPr>
        <p:spPr>
          <a:xfrm>
            <a:off x="498474" y="1741312"/>
            <a:ext cx="7840191" cy="6117436"/>
          </a:xfrm>
        </p:spPr>
        <p:txBody>
          <a:bodyPr>
            <a:normAutofit/>
          </a:bodyPr>
          <a:lstStyle/>
          <a:p>
            <a:r>
              <a:rPr lang="en-US" sz="2600" dirty="0">
                <a:latin typeface="Calibri"/>
                <a:cs typeface="Calibri"/>
              </a:rPr>
              <a:t>A worker who is not guaranteed any set number of hours each week but who is scheduled for work as needed </a:t>
            </a:r>
          </a:p>
          <a:p>
            <a:r>
              <a:rPr lang="en-US" sz="2600" dirty="0">
                <a:latin typeface="Calibri"/>
                <a:cs typeface="Calibri"/>
              </a:rPr>
              <a:t>Also known as </a:t>
            </a:r>
            <a:r>
              <a:rPr lang="en-US" sz="2600" b="1" i="1" dirty="0">
                <a:latin typeface="Calibri"/>
                <a:cs typeface="Calibri"/>
              </a:rPr>
              <a:t>on call</a:t>
            </a:r>
            <a:r>
              <a:rPr lang="en-US" sz="2600" dirty="0">
                <a:latin typeface="Calibri"/>
                <a:cs typeface="Calibri"/>
              </a:rPr>
              <a:t> </a:t>
            </a:r>
          </a:p>
          <a:p>
            <a:r>
              <a:rPr lang="en-US" sz="2600" dirty="0">
                <a:latin typeface="Calibri"/>
                <a:cs typeface="Calibri"/>
              </a:rPr>
              <a:t>Casual is preferred to on call as a term because it recognizes that these employees are frequently scheduled in advance to cover for another employee who is on vacation </a:t>
            </a:r>
          </a:p>
        </p:txBody>
      </p:sp>
      <p:sp>
        <p:nvSpPr>
          <p:cNvPr id="4" name="Slide Number Placeholder 3"/>
          <p:cNvSpPr>
            <a:spLocks noGrp="1"/>
          </p:cNvSpPr>
          <p:nvPr>
            <p:ph type="sldNum" sz="quarter" idx="12"/>
          </p:nvPr>
        </p:nvSpPr>
        <p:spPr/>
        <p:txBody>
          <a:bodyPr/>
          <a:lstStyle/>
          <a:p>
            <a:fld id="{162F1D00-BD13-4404-86B0-79703945A0A7}" type="slidenum">
              <a:rPr lang="en-US" smtClean="0"/>
              <a:t>15</a:t>
            </a:fld>
            <a:endParaRPr lang="en-US"/>
          </a:p>
        </p:txBody>
      </p:sp>
    </p:spTree>
    <p:extLst>
      <p:ext uri="{BB962C8B-B14F-4D97-AF65-F5344CB8AC3E}">
        <p14:creationId xmlns:p14="http://schemas.microsoft.com/office/powerpoint/2010/main" val="2650961772"/>
      </p:ext>
    </p:extLst>
  </p:cSld>
  <p:clrMapOvr>
    <a:masterClrMapping/>
  </p:clrMapOvr>
  <p:transition spd="slow">
    <p:wip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a:cs typeface="Calibri"/>
              </a:rPr>
              <a:t>Job Sharing</a:t>
            </a:r>
          </a:p>
        </p:txBody>
      </p:sp>
      <p:sp>
        <p:nvSpPr>
          <p:cNvPr id="3" name="Content Placeholder 2"/>
          <p:cNvSpPr>
            <a:spLocks noGrp="1"/>
          </p:cNvSpPr>
          <p:nvPr>
            <p:ph idx="1"/>
          </p:nvPr>
        </p:nvSpPr>
        <p:spPr>
          <a:xfrm>
            <a:off x="498474" y="1518538"/>
            <a:ext cx="7556313" cy="5236249"/>
          </a:xfrm>
        </p:spPr>
        <p:txBody>
          <a:bodyPr>
            <a:noAutofit/>
          </a:bodyPr>
          <a:lstStyle/>
          <a:p>
            <a:r>
              <a:rPr lang="en-US" sz="2400" dirty="0">
                <a:latin typeface="Calibri"/>
                <a:cs typeface="Calibri"/>
              </a:rPr>
              <a:t>Relatively new concept of having two employees share one full-time job</a:t>
            </a:r>
          </a:p>
          <a:p>
            <a:r>
              <a:rPr lang="en-US" sz="2400" b="1" dirty="0">
                <a:latin typeface="Calibri"/>
                <a:cs typeface="Calibri"/>
                <a:sym typeface="Wingdings"/>
              </a:rPr>
              <a:t>Benefits</a:t>
            </a:r>
            <a:r>
              <a:rPr lang="en-US" sz="2400" dirty="0">
                <a:latin typeface="Calibri"/>
                <a:cs typeface="Calibri"/>
                <a:sym typeface="Wingdings"/>
              </a:rPr>
              <a:t>: the employer has two individuals who bring their ideas, talents and skills to the job </a:t>
            </a:r>
          </a:p>
          <a:p>
            <a:r>
              <a:rPr lang="en-US" sz="2400" b="1" dirty="0">
                <a:latin typeface="Calibri"/>
                <a:cs typeface="Calibri"/>
                <a:sym typeface="Wingdings"/>
              </a:rPr>
              <a:t>Disadvantages</a:t>
            </a:r>
            <a:endParaRPr lang="en-US" sz="2400" dirty="0">
              <a:latin typeface="Calibri"/>
              <a:cs typeface="Calibri"/>
              <a:sym typeface="Wingdings"/>
            </a:endParaRPr>
          </a:p>
          <a:p>
            <a:pPr lvl="1"/>
            <a:r>
              <a:rPr lang="en-US" sz="2200" dirty="0">
                <a:latin typeface="Calibri"/>
                <a:cs typeface="Calibri"/>
                <a:sym typeface="Wingdings"/>
              </a:rPr>
              <a:t>Lack of continuity and decreased productivity</a:t>
            </a:r>
          </a:p>
          <a:p>
            <a:pPr lvl="1"/>
            <a:r>
              <a:rPr lang="en-US" sz="2200" dirty="0">
                <a:latin typeface="Calibri"/>
                <a:cs typeface="Calibri"/>
                <a:sym typeface="Wingdings"/>
              </a:rPr>
              <a:t>A lot of time is spent communicating with each other to avoid duplication of effort or omission of essential elements of the job</a:t>
            </a:r>
          </a:p>
          <a:p>
            <a:r>
              <a:rPr lang="en-US" sz="2400" dirty="0">
                <a:latin typeface="Calibri"/>
                <a:cs typeface="Calibri"/>
                <a:sym typeface="Wingdings"/>
              </a:rPr>
              <a:t>No set patterns determining how benefits are allocated, or how vacations are scheduled-determined by employers </a:t>
            </a:r>
            <a:endParaRPr lang="en-US" sz="2400" dirty="0">
              <a:latin typeface="Calibri"/>
              <a:cs typeface="Calibri"/>
            </a:endParaRPr>
          </a:p>
        </p:txBody>
      </p:sp>
      <p:sp>
        <p:nvSpPr>
          <p:cNvPr id="5" name="Slide Number Placeholder 4"/>
          <p:cNvSpPr>
            <a:spLocks noGrp="1"/>
          </p:cNvSpPr>
          <p:nvPr>
            <p:ph type="sldNum" sz="quarter" idx="12"/>
          </p:nvPr>
        </p:nvSpPr>
        <p:spPr/>
        <p:txBody>
          <a:bodyPr/>
          <a:lstStyle/>
          <a:p>
            <a:fld id="{162F1D00-BD13-4404-86B0-79703945A0A7}" type="slidenum">
              <a:rPr lang="en-US" smtClean="0"/>
              <a:t>16</a:t>
            </a:fld>
            <a:endParaRPr lang="en-US"/>
          </a:p>
        </p:txBody>
      </p:sp>
      <p:pic>
        <p:nvPicPr>
          <p:cNvPr id="6" name="Picture 5"/>
          <p:cNvPicPr>
            <a:picLocks noChangeAspect="1"/>
          </p:cNvPicPr>
          <p:nvPr/>
        </p:nvPicPr>
        <p:blipFill>
          <a:blip r:embed="rId3"/>
          <a:stretch>
            <a:fillRect/>
          </a:stretch>
        </p:blipFill>
        <p:spPr>
          <a:xfrm>
            <a:off x="5354521" y="31120"/>
            <a:ext cx="2388183" cy="1443632"/>
          </a:xfrm>
          <a:prstGeom prst="rect">
            <a:avLst/>
          </a:prstGeom>
        </p:spPr>
      </p:pic>
    </p:spTree>
    <p:extLst>
      <p:ext uri="{BB962C8B-B14F-4D97-AF65-F5344CB8AC3E}">
        <p14:creationId xmlns:p14="http://schemas.microsoft.com/office/powerpoint/2010/main" val="49233383"/>
      </p:ext>
    </p:extLst>
  </p:cSld>
  <p:clrMapOvr>
    <a:masterClrMapping/>
  </p:clrMapOvr>
  <p:transition spd="slow">
    <p:wip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a:cs typeface="Calibri"/>
              </a:rPr>
              <a:t>Probation</a:t>
            </a:r>
          </a:p>
        </p:txBody>
      </p:sp>
      <p:sp>
        <p:nvSpPr>
          <p:cNvPr id="3" name="Content Placeholder 2"/>
          <p:cNvSpPr>
            <a:spLocks noGrp="1"/>
          </p:cNvSpPr>
          <p:nvPr>
            <p:ph idx="1"/>
          </p:nvPr>
        </p:nvSpPr>
        <p:spPr>
          <a:xfrm>
            <a:off x="458782" y="1430004"/>
            <a:ext cx="8361364" cy="5388312"/>
          </a:xfrm>
        </p:spPr>
        <p:txBody>
          <a:bodyPr>
            <a:noAutofit/>
          </a:bodyPr>
          <a:lstStyle/>
          <a:p>
            <a:r>
              <a:rPr lang="en-US" sz="2600" dirty="0">
                <a:latin typeface="Calibri"/>
                <a:cs typeface="Calibri"/>
              </a:rPr>
              <a:t>Probationary employee: one who is newly hired</a:t>
            </a:r>
          </a:p>
          <a:p>
            <a:r>
              <a:rPr lang="en-US" sz="2600" dirty="0">
                <a:latin typeface="Calibri"/>
                <a:cs typeface="Calibri"/>
              </a:rPr>
              <a:t>Has not demonstrated (yet) that he can successfully perform the job for which he was hired</a:t>
            </a:r>
          </a:p>
          <a:p>
            <a:r>
              <a:rPr lang="en-US" sz="2600" dirty="0">
                <a:latin typeface="Calibri"/>
                <a:cs typeface="Calibri"/>
              </a:rPr>
              <a:t>Given a set period of time, often 60 or 90 days to learn the job </a:t>
            </a:r>
          </a:p>
          <a:p>
            <a:r>
              <a:rPr lang="en-US" sz="2600" dirty="0">
                <a:latin typeface="Calibri"/>
                <a:cs typeface="Calibri"/>
              </a:rPr>
              <a:t>During this time, it is the manager’s prerogative to dismiss the worker “</a:t>
            </a:r>
            <a:r>
              <a:rPr lang="en-US" sz="2600" b="1" dirty="0">
                <a:latin typeface="Calibri"/>
                <a:cs typeface="Calibri"/>
              </a:rPr>
              <a:t>without cause</a:t>
            </a:r>
            <a:r>
              <a:rPr lang="en-US" sz="2600" dirty="0">
                <a:latin typeface="Calibri"/>
                <a:cs typeface="Calibri"/>
              </a:rPr>
              <a:t>”</a:t>
            </a:r>
          </a:p>
          <a:p>
            <a:r>
              <a:rPr lang="en-US" sz="2600" dirty="0">
                <a:latin typeface="Calibri"/>
                <a:cs typeface="Calibri"/>
              </a:rPr>
              <a:t>Dismissal should take place during the probationary period </a:t>
            </a:r>
          </a:p>
        </p:txBody>
      </p:sp>
      <p:sp>
        <p:nvSpPr>
          <p:cNvPr id="4" name="Slide Number Placeholder 3"/>
          <p:cNvSpPr>
            <a:spLocks noGrp="1"/>
          </p:cNvSpPr>
          <p:nvPr>
            <p:ph type="sldNum" sz="quarter" idx="12"/>
          </p:nvPr>
        </p:nvSpPr>
        <p:spPr/>
        <p:txBody>
          <a:bodyPr/>
          <a:lstStyle/>
          <a:p>
            <a:fld id="{162F1D00-BD13-4404-86B0-79703945A0A7}" type="slidenum">
              <a:rPr lang="en-US" smtClean="0"/>
              <a:t>17</a:t>
            </a:fld>
            <a:endParaRPr lang="en-US"/>
          </a:p>
        </p:txBody>
      </p:sp>
    </p:spTree>
    <p:extLst>
      <p:ext uri="{BB962C8B-B14F-4D97-AF65-F5344CB8AC3E}">
        <p14:creationId xmlns:p14="http://schemas.microsoft.com/office/powerpoint/2010/main" val="3936331853"/>
      </p:ext>
    </p:extLst>
  </p:cSld>
  <p:clrMapOvr>
    <a:masterClrMapping/>
  </p:clrMapOvr>
  <p:transition spd="slow">
    <p:wip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a:cs typeface="Calibri"/>
              </a:rPr>
              <a:t>Temporary</a:t>
            </a:r>
          </a:p>
        </p:txBody>
      </p:sp>
      <p:sp>
        <p:nvSpPr>
          <p:cNvPr id="3" name="Content Placeholder 2"/>
          <p:cNvSpPr>
            <a:spLocks noGrp="1"/>
          </p:cNvSpPr>
          <p:nvPr>
            <p:ph idx="1"/>
          </p:nvPr>
        </p:nvSpPr>
        <p:spPr>
          <a:xfrm>
            <a:off x="498474" y="1470782"/>
            <a:ext cx="7556313" cy="5130802"/>
          </a:xfrm>
        </p:spPr>
        <p:txBody>
          <a:bodyPr>
            <a:normAutofit/>
          </a:bodyPr>
          <a:lstStyle/>
          <a:p>
            <a:r>
              <a:rPr lang="en-US" sz="2600" dirty="0">
                <a:latin typeface="Calibri"/>
                <a:cs typeface="Calibri"/>
              </a:rPr>
              <a:t>Hired for a finite period of time (i.e. to cover a leave of absence, transient need for more employees, students who cover summertime vacations of permanent workers)</a:t>
            </a:r>
          </a:p>
          <a:p>
            <a:r>
              <a:rPr lang="en-US" sz="2600" dirty="0">
                <a:latin typeface="Calibri"/>
                <a:cs typeface="Calibri"/>
              </a:rPr>
              <a:t>May or may not be placed on the employer’s payroll  </a:t>
            </a:r>
          </a:p>
          <a:p>
            <a:r>
              <a:rPr lang="en-US" sz="2600" b="1" dirty="0">
                <a:latin typeface="Calibri"/>
                <a:cs typeface="Calibri"/>
              </a:rPr>
              <a:t>If placed on the employer’s payroll:</a:t>
            </a:r>
          </a:p>
          <a:p>
            <a:pPr lvl="1"/>
            <a:r>
              <a:rPr lang="en-US" sz="2400" dirty="0">
                <a:latin typeface="Calibri"/>
                <a:cs typeface="Calibri"/>
              </a:rPr>
              <a:t>Usually work for several months which justifies the cost of hiring and training them</a:t>
            </a:r>
          </a:p>
          <a:p>
            <a:pPr lvl="1"/>
            <a:r>
              <a:rPr lang="en-US" sz="2400" dirty="0">
                <a:latin typeface="Calibri"/>
                <a:cs typeface="Calibri"/>
              </a:rPr>
              <a:t>Typically work without benefits, though some employers offer pay in lieu of benefits to them </a:t>
            </a:r>
          </a:p>
          <a:p>
            <a:pPr marL="0" indent="0">
              <a:buNone/>
            </a:pPr>
            <a:endParaRPr lang="en-US" sz="2400" dirty="0">
              <a:latin typeface="Calibri"/>
              <a:cs typeface="Calibri"/>
            </a:endParaRPr>
          </a:p>
        </p:txBody>
      </p:sp>
      <p:sp>
        <p:nvSpPr>
          <p:cNvPr id="4" name="Slide Number Placeholder 3"/>
          <p:cNvSpPr>
            <a:spLocks noGrp="1"/>
          </p:cNvSpPr>
          <p:nvPr>
            <p:ph type="sldNum" sz="quarter" idx="12"/>
          </p:nvPr>
        </p:nvSpPr>
        <p:spPr/>
        <p:txBody>
          <a:bodyPr/>
          <a:lstStyle/>
          <a:p>
            <a:fld id="{162F1D00-BD13-4404-86B0-79703945A0A7}" type="slidenum">
              <a:rPr lang="en-US" smtClean="0"/>
              <a:t>18</a:t>
            </a:fld>
            <a:endParaRPr lang="en-US"/>
          </a:p>
        </p:txBody>
      </p:sp>
    </p:spTree>
    <p:extLst>
      <p:ext uri="{BB962C8B-B14F-4D97-AF65-F5344CB8AC3E}">
        <p14:creationId xmlns:p14="http://schemas.microsoft.com/office/powerpoint/2010/main" val="3187038509"/>
      </p:ext>
    </p:extLst>
  </p:cSld>
  <p:clrMapOvr>
    <a:masterClrMapping/>
  </p:clrMapOvr>
  <p:transition spd="slow">
    <p:wip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a:cs typeface="Calibri"/>
              </a:rPr>
              <a:t>Temporary</a:t>
            </a:r>
          </a:p>
        </p:txBody>
      </p:sp>
      <p:sp>
        <p:nvSpPr>
          <p:cNvPr id="3" name="Content Placeholder 2"/>
          <p:cNvSpPr>
            <a:spLocks noGrp="1"/>
          </p:cNvSpPr>
          <p:nvPr>
            <p:ph idx="1"/>
          </p:nvPr>
        </p:nvSpPr>
        <p:spPr>
          <a:xfrm>
            <a:off x="498474" y="1470782"/>
            <a:ext cx="7556313" cy="5130802"/>
          </a:xfrm>
        </p:spPr>
        <p:txBody>
          <a:bodyPr>
            <a:normAutofit/>
          </a:bodyPr>
          <a:lstStyle/>
          <a:p>
            <a:r>
              <a:rPr lang="en-US" sz="2600" b="1" dirty="0">
                <a:latin typeface="Calibri"/>
                <a:cs typeface="Calibri"/>
              </a:rPr>
              <a:t>If NOT on the employer’s payroll</a:t>
            </a:r>
            <a:r>
              <a:rPr lang="en-US" sz="2600" dirty="0">
                <a:latin typeface="Calibri"/>
                <a:cs typeface="Calibri"/>
              </a:rPr>
              <a:t>:</a:t>
            </a:r>
          </a:p>
          <a:p>
            <a:pPr lvl="1"/>
            <a:r>
              <a:rPr lang="en-US" sz="2600" dirty="0">
                <a:latin typeface="Calibri"/>
                <a:cs typeface="Calibri"/>
              </a:rPr>
              <a:t>Hired through a </a:t>
            </a:r>
            <a:r>
              <a:rPr lang="en-US" sz="2600" u="sng" dirty="0">
                <a:latin typeface="Calibri"/>
                <a:cs typeface="Calibri"/>
              </a:rPr>
              <a:t>temporary employment agency </a:t>
            </a:r>
            <a:r>
              <a:rPr lang="en-US" sz="2600" dirty="0">
                <a:latin typeface="Calibri"/>
                <a:cs typeface="Calibri"/>
              </a:rPr>
              <a:t>for a published fee i.e. unskilled workers hired and paid through an agency </a:t>
            </a:r>
          </a:p>
          <a:p>
            <a:pPr lvl="1"/>
            <a:r>
              <a:rPr lang="en-US" sz="2600" dirty="0">
                <a:latin typeface="Calibri"/>
                <a:cs typeface="Calibri"/>
                <a:sym typeface="Wingdings"/>
              </a:rPr>
              <a:t>Type of arrangement  typically used when shortages in staff are unexpected (illness, two-week vacation when no other staff member can perform job functions) </a:t>
            </a:r>
          </a:p>
          <a:p>
            <a:pPr lvl="1"/>
            <a:r>
              <a:rPr lang="en-US" sz="2600" dirty="0">
                <a:latin typeface="Calibri"/>
                <a:cs typeface="Calibri"/>
                <a:sym typeface="Wingdings"/>
              </a:rPr>
              <a:t>Expensive (paying the employee and agency’s fees) but  may be worth it rather than having to train a new employee</a:t>
            </a:r>
            <a:endParaRPr lang="en-US" sz="2600" dirty="0">
              <a:latin typeface="Calibri"/>
              <a:cs typeface="Calibri"/>
            </a:endParaRPr>
          </a:p>
          <a:p>
            <a:endParaRPr lang="en-US" dirty="0">
              <a:latin typeface="Calibri"/>
              <a:cs typeface="Calibri"/>
            </a:endParaRPr>
          </a:p>
        </p:txBody>
      </p:sp>
      <p:sp>
        <p:nvSpPr>
          <p:cNvPr id="4" name="Slide Number Placeholder 3"/>
          <p:cNvSpPr>
            <a:spLocks noGrp="1"/>
          </p:cNvSpPr>
          <p:nvPr>
            <p:ph type="sldNum" sz="quarter" idx="12"/>
          </p:nvPr>
        </p:nvSpPr>
        <p:spPr/>
        <p:txBody>
          <a:bodyPr/>
          <a:lstStyle/>
          <a:p>
            <a:fld id="{162F1D00-BD13-4404-86B0-79703945A0A7}" type="slidenum">
              <a:rPr lang="en-US" smtClean="0"/>
              <a:t>19</a:t>
            </a:fld>
            <a:endParaRPr lang="en-US"/>
          </a:p>
        </p:txBody>
      </p:sp>
    </p:spTree>
    <p:extLst>
      <p:ext uri="{BB962C8B-B14F-4D97-AF65-F5344CB8AC3E}">
        <p14:creationId xmlns:p14="http://schemas.microsoft.com/office/powerpoint/2010/main" val="109012495"/>
      </p:ext>
    </p:extLst>
  </p:cSld>
  <p:clrMapOvr>
    <a:masterClrMapping/>
  </p:clrMapOvr>
  <p:transition spd="slow">
    <p:wip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436380" y="2401405"/>
            <a:ext cx="6018373" cy="1362075"/>
          </a:xfrm>
        </p:spPr>
        <p:txBody>
          <a:bodyPr>
            <a:noAutofit/>
          </a:bodyPr>
          <a:lstStyle/>
          <a:p>
            <a:r>
              <a:rPr lang="en-US" sz="4400" dirty="0">
                <a:latin typeface="Calibri"/>
                <a:cs typeface="Calibri"/>
              </a:rPr>
              <a:t>TYPES OF EMPLOYEES</a:t>
            </a:r>
          </a:p>
        </p:txBody>
      </p:sp>
      <p:sp>
        <p:nvSpPr>
          <p:cNvPr id="2" name="Slide Number Placeholder 1"/>
          <p:cNvSpPr>
            <a:spLocks noGrp="1"/>
          </p:cNvSpPr>
          <p:nvPr>
            <p:ph type="sldNum" sz="quarter" idx="12"/>
          </p:nvPr>
        </p:nvSpPr>
        <p:spPr/>
        <p:txBody>
          <a:bodyPr/>
          <a:lstStyle/>
          <a:p>
            <a:fld id="{162F1D00-BD13-4404-86B0-79703945A0A7}" type="slidenum">
              <a:rPr lang="en-US" smtClean="0"/>
              <a:t>2</a:t>
            </a:fld>
            <a:endParaRPr lang="en-US"/>
          </a:p>
        </p:txBody>
      </p:sp>
    </p:spTree>
    <p:extLst>
      <p:ext uri="{BB962C8B-B14F-4D97-AF65-F5344CB8AC3E}">
        <p14:creationId xmlns:p14="http://schemas.microsoft.com/office/powerpoint/2010/main" val="1895449531"/>
      </p:ext>
    </p:extLst>
  </p:cSld>
  <p:clrMapOvr>
    <a:masterClrMapping/>
  </p:clrMapOvr>
  <p:transition spd="slow">
    <p:wip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a:cs typeface="Calibri"/>
              </a:rPr>
              <a:t>Contract</a:t>
            </a:r>
          </a:p>
        </p:txBody>
      </p:sp>
      <p:sp>
        <p:nvSpPr>
          <p:cNvPr id="3" name="Content Placeholder 2"/>
          <p:cNvSpPr>
            <a:spLocks noGrp="1"/>
          </p:cNvSpPr>
          <p:nvPr>
            <p:ph idx="1"/>
          </p:nvPr>
        </p:nvSpPr>
        <p:spPr>
          <a:xfrm>
            <a:off x="498474" y="1190542"/>
            <a:ext cx="7556313" cy="5667458"/>
          </a:xfrm>
        </p:spPr>
        <p:txBody>
          <a:bodyPr>
            <a:noAutofit/>
          </a:bodyPr>
          <a:lstStyle/>
          <a:p>
            <a:r>
              <a:rPr lang="en-US" sz="2400" dirty="0">
                <a:latin typeface="Calibri"/>
                <a:cs typeface="Calibri"/>
              </a:rPr>
              <a:t>Usually hired to complete a project/do a job </a:t>
            </a:r>
            <a:r>
              <a:rPr lang="en-US" sz="2400" b="1" dirty="0">
                <a:latin typeface="Calibri"/>
                <a:cs typeface="Calibri"/>
              </a:rPr>
              <a:t>that is finite in nature i.e. </a:t>
            </a:r>
            <a:r>
              <a:rPr lang="en-US" sz="2400" dirty="0">
                <a:latin typeface="Calibri"/>
                <a:cs typeface="Calibri"/>
              </a:rPr>
              <a:t>computer engineers, data entry personnel, graphic designers etc. </a:t>
            </a:r>
          </a:p>
          <a:p>
            <a:r>
              <a:rPr lang="en-US" sz="2400" dirty="0">
                <a:latin typeface="Calibri"/>
                <a:cs typeface="Calibri"/>
              </a:rPr>
              <a:t>Typically </a:t>
            </a:r>
            <a:r>
              <a:rPr lang="en-US" sz="2400" b="1" dirty="0">
                <a:latin typeface="Calibri"/>
                <a:cs typeface="Calibri"/>
              </a:rPr>
              <a:t>not on the employer’s payroll </a:t>
            </a:r>
            <a:endParaRPr lang="en-US" sz="2400" dirty="0">
              <a:latin typeface="Calibri"/>
              <a:cs typeface="Calibri"/>
            </a:endParaRPr>
          </a:p>
          <a:p>
            <a:r>
              <a:rPr lang="en-US" sz="2400" dirty="0">
                <a:latin typeface="Calibri"/>
                <a:cs typeface="Calibri"/>
              </a:rPr>
              <a:t>May be paid a fee for the project or paid an hourly/monthly consultant fee </a:t>
            </a:r>
          </a:p>
          <a:p>
            <a:r>
              <a:rPr lang="en-US" sz="2400" dirty="0">
                <a:latin typeface="Calibri"/>
                <a:cs typeface="Calibri"/>
              </a:rPr>
              <a:t>Fee is higher than if the consultant were on the payroll</a:t>
            </a:r>
          </a:p>
          <a:p>
            <a:pPr lvl="1"/>
            <a:r>
              <a:rPr lang="en-US" sz="2400" dirty="0">
                <a:latin typeface="Calibri"/>
                <a:cs typeface="Calibri"/>
              </a:rPr>
              <a:t>Costs are usually offset by the savings of not having to hire, train and provide benefits to an employee </a:t>
            </a:r>
          </a:p>
          <a:p>
            <a:pPr lvl="1"/>
            <a:r>
              <a:rPr lang="en-US" sz="2400" dirty="0">
                <a:latin typeface="Calibri"/>
                <a:cs typeface="Calibri"/>
              </a:rPr>
              <a:t>Contractors and consultants must provide their own benefits and pay taxes on the consultant fees</a:t>
            </a:r>
          </a:p>
        </p:txBody>
      </p:sp>
      <p:sp>
        <p:nvSpPr>
          <p:cNvPr id="4" name="Slide Number Placeholder 3"/>
          <p:cNvSpPr>
            <a:spLocks noGrp="1"/>
          </p:cNvSpPr>
          <p:nvPr>
            <p:ph type="sldNum" sz="quarter" idx="12"/>
          </p:nvPr>
        </p:nvSpPr>
        <p:spPr/>
        <p:txBody>
          <a:bodyPr/>
          <a:lstStyle/>
          <a:p>
            <a:fld id="{162F1D00-BD13-4404-86B0-79703945A0A7}" type="slidenum">
              <a:rPr lang="en-US" smtClean="0"/>
              <a:t>20</a:t>
            </a:fld>
            <a:endParaRPr lang="en-US"/>
          </a:p>
        </p:txBody>
      </p:sp>
    </p:spTree>
    <p:extLst>
      <p:ext uri="{BB962C8B-B14F-4D97-AF65-F5344CB8AC3E}">
        <p14:creationId xmlns:p14="http://schemas.microsoft.com/office/powerpoint/2010/main" val="1588830478"/>
      </p:ext>
    </p:extLst>
  </p:cSld>
  <p:clrMapOvr>
    <a:masterClrMapping/>
  </p:clrMapOvr>
  <p:transition spd="slow">
    <p:wip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464614" y="2760634"/>
            <a:ext cx="5638800" cy="1362075"/>
          </a:xfrm>
        </p:spPr>
        <p:txBody>
          <a:bodyPr>
            <a:noAutofit/>
          </a:bodyPr>
          <a:lstStyle/>
          <a:p>
            <a:r>
              <a:rPr lang="en-US" sz="4400" dirty="0">
                <a:latin typeface="Calibri"/>
                <a:cs typeface="Calibri"/>
              </a:rPr>
              <a:t>EMPLOYEE COMPENSATION</a:t>
            </a:r>
          </a:p>
        </p:txBody>
      </p:sp>
      <p:sp>
        <p:nvSpPr>
          <p:cNvPr id="2" name="Slide Number Placeholder 1"/>
          <p:cNvSpPr>
            <a:spLocks noGrp="1"/>
          </p:cNvSpPr>
          <p:nvPr>
            <p:ph type="sldNum" sz="quarter" idx="12"/>
          </p:nvPr>
        </p:nvSpPr>
        <p:spPr/>
        <p:txBody>
          <a:bodyPr/>
          <a:lstStyle/>
          <a:p>
            <a:fld id="{162F1D00-BD13-4404-86B0-79703945A0A7}" type="slidenum">
              <a:rPr lang="en-US" smtClean="0"/>
              <a:t>21</a:t>
            </a:fld>
            <a:endParaRPr lang="en-US"/>
          </a:p>
        </p:txBody>
      </p:sp>
    </p:spTree>
    <p:extLst>
      <p:ext uri="{BB962C8B-B14F-4D97-AF65-F5344CB8AC3E}">
        <p14:creationId xmlns:p14="http://schemas.microsoft.com/office/powerpoint/2010/main" val="4041519419"/>
      </p:ext>
    </p:extLst>
  </p:cSld>
  <p:clrMapOvr>
    <a:masterClrMapping/>
  </p:clrMapOvr>
  <p:transition spd="slow">
    <p:wip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a:cs typeface="Calibri"/>
              </a:rPr>
              <a:t>Salaried &amp; Hourly Compensation </a:t>
            </a:r>
          </a:p>
        </p:txBody>
      </p:sp>
      <p:sp>
        <p:nvSpPr>
          <p:cNvPr id="3" name="Content Placeholder 2"/>
          <p:cNvSpPr>
            <a:spLocks noGrp="1"/>
          </p:cNvSpPr>
          <p:nvPr>
            <p:ph idx="1"/>
          </p:nvPr>
        </p:nvSpPr>
        <p:spPr/>
        <p:txBody>
          <a:bodyPr>
            <a:normAutofit/>
          </a:bodyPr>
          <a:lstStyle/>
          <a:p>
            <a:r>
              <a:rPr lang="en-US" sz="2600" dirty="0">
                <a:latin typeface="Calibri"/>
                <a:cs typeface="Calibri"/>
              </a:rPr>
              <a:t>Hourly: paid for the number of hours worked vs. salaried: paid a set salary </a:t>
            </a:r>
          </a:p>
          <a:p>
            <a:r>
              <a:rPr lang="en-US" sz="2600" dirty="0">
                <a:latin typeface="Calibri"/>
                <a:cs typeface="Calibri"/>
              </a:rPr>
              <a:t>Hourly workers also called </a:t>
            </a:r>
            <a:r>
              <a:rPr lang="en-US" sz="2600" b="1" i="1" dirty="0">
                <a:latin typeface="Calibri"/>
                <a:cs typeface="Calibri"/>
              </a:rPr>
              <a:t>nonexempt </a:t>
            </a:r>
          </a:p>
          <a:p>
            <a:r>
              <a:rPr lang="en-US" sz="2600" dirty="0">
                <a:latin typeface="Calibri"/>
                <a:cs typeface="Calibri"/>
              </a:rPr>
              <a:t>Salaried workers are called </a:t>
            </a:r>
            <a:r>
              <a:rPr lang="en-US" sz="2600" b="1" i="1" dirty="0">
                <a:latin typeface="Calibri"/>
                <a:cs typeface="Calibri"/>
              </a:rPr>
              <a:t>exempt</a:t>
            </a:r>
          </a:p>
          <a:p>
            <a:r>
              <a:rPr lang="en-US" sz="2600" dirty="0">
                <a:latin typeface="Calibri"/>
                <a:cs typeface="Calibri"/>
              </a:rPr>
              <a:t>Managers should become familiar with the precise meanings of these terms in their workplaces – these terms do not have universal definitions</a:t>
            </a:r>
          </a:p>
        </p:txBody>
      </p:sp>
      <p:pic>
        <p:nvPicPr>
          <p:cNvPr id="4" name="Picture 3"/>
          <p:cNvPicPr>
            <a:picLocks noChangeAspect="1"/>
          </p:cNvPicPr>
          <p:nvPr/>
        </p:nvPicPr>
        <p:blipFill>
          <a:blip r:embed="rId2"/>
          <a:stretch>
            <a:fillRect/>
          </a:stretch>
        </p:blipFill>
        <p:spPr>
          <a:xfrm>
            <a:off x="7359328" y="4742313"/>
            <a:ext cx="1598747" cy="2046396"/>
          </a:xfrm>
          <a:prstGeom prst="rect">
            <a:avLst/>
          </a:prstGeom>
        </p:spPr>
      </p:pic>
      <p:sp>
        <p:nvSpPr>
          <p:cNvPr id="5" name="Slide Number Placeholder 4"/>
          <p:cNvSpPr>
            <a:spLocks noGrp="1"/>
          </p:cNvSpPr>
          <p:nvPr>
            <p:ph type="sldNum" sz="quarter" idx="12"/>
          </p:nvPr>
        </p:nvSpPr>
        <p:spPr/>
        <p:txBody>
          <a:bodyPr/>
          <a:lstStyle/>
          <a:p>
            <a:fld id="{162F1D00-BD13-4404-86B0-79703945A0A7}" type="slidenum">
              <a:rPr lang="en-US" smtClean="0"/>
              <a:t>22</a:t>
            </a:fld>
            <a:endParaRPr lang="en-US"/>
          </a:p>
        </p:txBody>
      </p:sp>
    </p:spTree>
    <p:extLst>
      <p:ext uri="{BB962C8B-B14F-4D97-AF65-F5344CB8AC3E}">
        <p14:creationId xmlns:p14="http://schemas.microsoft.com/office/powerpoint/2010/main" val="121247551"/>
      </p:ext>
    </p:extLst>
  </p:cSld>
  <p:clrMapOvr>
    <a:masterClrMapping/>
  </p:clrMapOvr>
  <p:transition spd="slow">
    <p:wip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a:cs typeface="Calibri"/>
              </a:rPr>
              <a:t>Hourly Worker/Nonexempt</a:t>
            </a:r>
          </a:p>
        </p:txBody>
      </p:sp>
      <p:sp>
        <p:nvSpPr>
          <p:cNvPr id="3" name="Content Placeholder 2"/>
          <p:cNvSpPr>
            <a:spLocks noGrp="1"/>
          </p:cNvSpPr>
          <p:nvPr>
            <p:ph idx="1"/>
          </p:nvPr>
        </p:nvSpPr>
        <p:spPr>
          <a:xfrm>
            <a:off x="498473" y="1628424"/>
            <a:ext cx="8015419" cy="5027065"/>
          </a:xfrm>
        </p:spPr>
        <p:txBody>
          <a:bodyPr>
            <a:normAutofit/>
          </a:bodyPr>
          <a:lstStyle/>
          <a:p>
            <a:r>
              <a:rPr lang="en-US" sz="2600" dirty="0">
                <a:latin typeface="Calibri"/>
                <a:cs typeface="Calibri"/>
              </a:rPr>
              <a:t>Paid a set rate for each hour worked</a:t>
            </a:r>
          </a:p>
          <a:p>
            <a:r>
              <a:rPr lang="en-US" sz="2600" dirty="0">
                <a:latin typeface="Calibri"/>
                <a:cs typeface="Calibri"/>
              </a:rPr>
              <a:t>Paid </a:t>
            </a:r>
            <a:r>
              <a:rPr lang="en-US" sz="2600" u="sng" dirty="0">
                <a:latin typeface="Calibri"/>
                <a:cs typeface="Calibri"/>
              </a:rPr>
              <a:t>at least </a:t>
            </a:r>
            <a:r>
              <a:rPr lang="en-US" sz="2600" dirty="0">
                <a:latin typeface="Calibri"/>
                <a:cs typeface="Calibri"/>
              </a:rPr>
              <a:t>the minimum wage set by the government</a:t>
            </a:r>
          </a:p>
          <a:p>
            <a:r>
              <a:rPr lang="en-US" sz="2600" dirty="0">
                <a:latin typeface="Calibri"/>
                <a:cs typeface="Calibri"/>
              </a:rPr>
              <a:t>Hourly rate for an individual is also known as the </a:t>
            </a:r>
            <a:r>
              <a:rPr lang="en-US" sz="2600" b="1" u="sng" dirty="0">
                <a:latin typeface="Calibri"/>
                <a:cs typeface="Calibri"/>
              </a:rPr>
              <a:t>base rate </a:t>
            </a:r>
          </a:p>
          <a:p>
            <a:r>
              <a:rPr lang="en-US" sz="2600" dirty="0">
                <a:latin typeface="Calibri"/>
                <a:cs typeface="Calibri"/>
              </a:rPr>
              <a:t>Differential rates of pay are calculated based on the base rate </a:t>
            </a:r>
          </a:p>
          <a:p>
            <a:pPr lvl="1"/>
            <a:r>
              <a:rPr lang="en-US" sz="2400" dirty="0">
                <a:latin typeface="Calibri"/>
                <a:cs typeface="Calibri"/>
              </a:rPr>
              <a:t>i.e. if a short-hour worker has a base rate of $8.00/</a:t>
            </a:r>
            <a:r>
              <a:rPr lang="en-US" sz="2400" dirty="0" err="1">
                <a:latin typeface="Calibri"/>
                <a:cs typeface="Calibri"/>
              </a:rPr>
              <a:t>hr</a:t>
            </a:r>
            <a:r>
              <a:rPr lang="en-US" sz="2400" dirty="0">
                <a:latin typeface="Calibri"/>
                <a:cs typeface="Calibri"/>
              </a:rPr>
              <a:t> and is to receive pay in lieu of benefits 10% </a:t>
            </a:r>
            <a:r>
              <a:rPr lang="en-US" sz="2400" dirty="0">
                <a:latin typeface="Calibri"/>
                <a:cs typeface="Calibri"/>
                <a:sym typeface="Wingdings"/>
              </a:rPr>
              <a:t> actually pay rate for this worker would be:  $8.80 ($8.00 x 10% = $ 0.80; $8.00+$0.80 = $8.80 per hour)</a:t>
            </a:r>
          </a:p>
        </p:txBody>
      </p:sp>
      <p:sp>
        <p:nvSpPr>
          <p:cNvPr id="4" name="Slide Number Placeholder 3"/>
          <p:cNvSpPr>
            <a:spLocks noGrp="1"/>
          </p:cNvSpPr>
          <p:nvPr>
            <p:ph type="sldNum" sz="quarter" idx="12"/>
          </p:nvPr>
        </p:nvSpPr>
        <p:spPr/>
        <p:txBody>
          <a:bodyPr/>
          <a:lstStyle/>
          <a:p>
            <a:fld id="{162F1D00-BD13-4404-86B0-79703945A0A7}" type="slidenum">
              <a:rPr lang="en-US" smtClean="0"/>
              <a:t>23</a:t>
            </a:fld>
            <a:endParaRPr lang="en-US"/>
          </a:p>
        </p:txBody>
      </p:sp>
    </p:spTree>
    <p:extLst>
      <p:ext uri="{BB962C8B-B14F-4D97-AF65-F5344CB8AC3E}">
        <p14:creationId xmlns:p14="http://schemas.microsoft.com/office/powerpoint/2010/main" val="3916720772"/>
      </p:ext>
    </p:extLst>
  </p:cSld>
  <p:clrMapOvr>
    <a:masterClrMapping/>
  </p:clrMapOvr>
  <p:transition spd="slow">
    <p:wip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a:cs typeface="Calibri"/>
              </a:rPr>
              <a:t>Hourly Worker/Nonexempt</a:t>
            </a:r>
          </a:p>
        </p:txBody>
      </p:sp>
      <p:sp>
        <p:nvSpPr>
          <p:cNvPr id="3" name="Content Placeholder 2"/>
          <p:cNvSpPr>
            <a:spLocks noGrp="1"/>
          </p:cNvSpPr>
          <p:nvPr>
            <p:ph idx="1"/>
          </p:nvPr>
        </p:nvSpPr>
        <p:spPr/>
        <p:txBody>
          <a:bodyPr/>
          <a:lstStyle/>
          <a:p>
            <a:r>
              <a:rPr lang="en-US" sz="2600" dirty="0">
                <a:latin typeface="Calibri"/>
                <a:cs typeface="Calibri"/>
                <a:sym typeface="Wingdings"/>
              </a:rPr>
              <a:t>Employers must keep track of the time worked by hourly employees (time clock, keeping time sheets, encoded identification badges to enter/exit the workplace)</a:t>
            </a:r>
          </a:p>
          <a:p>
            <a:r>
              <a:rPr lang="en-US" sz="2600" dirty="0">
                <a:latin typeface="Calibri"/>
                <a:cs typeface="Calibri"/>
                <a:sym typeface="Wingdings"/>
              </a:rPr>
              <a:t>Not guaranteed a minimum salary each pay period</a:t>
            </a:r>
          </a:p>
          <a:p>
            <a:r>
              <a:rPr lang="en-US" sz="2600" dirty="0">
                <a:latin typeface="Calibri"/>
                <a:cs typeface="Calibri"/>
                <a:sym typeface="Wingdings"/>
              </a:rPr>
              <a:t>May be willing to work beyond the guaranteed number of hours to earn additional hours </a:t>
            </a:r>
          </a:p>
          <a:p>
            <a:endParaRPr lang="en-US" dirty="0">
              <a:latin typeface="Calibri"/>
              <a:cs typeface="Calibri"/>
            </a:endParaRPr>
          </a:p>
          <a:p>
            <a:endParaRPr lang="en-US" dirty="0">
              <a:latin typeface="Calibri"/>
              <a:cs typeface="Calibri"/>
            </a:endParaRPr>
          </a:p>
        </p:txBody>
      </p:sp>
      <p:sp>
        <p:nvSpPr>
          <p:cNvPr id="4" name="Slide Number Placeholder 3"/>
          <p:cNvSpPr>
            <a:spLocks noGrp="1"/>
          </p:cNvSpPr>
          <p:nvPr>
            <p:ph type="sldNum" sz="quarter" idx="12"/>
          </p:nvPr>
        </p:nvSpPr>
        <p:spPr/>
        <p:txBody>
          <a:bodyPr/>
          <a:lstStyle/>
          <a:p>
            <a:fld id="{162F1D00-BD13-4404-86B0-79703945A0A7}" type="slidenum">
              <a:rPr lang="en-US" smtClean="0"/>
              <a:t>24</a:t>
            </a:fld>
            <a:endParaRPr lang="en-US"/>
          </a:p>
        </p:txBody>
      </p:sp>
    </p:spTree>
    <p:extLst>
      <p:ext uri="{BB962C8B-B14F-4D97-AF65-F5344CB8AC3E}">
        <p14:creationId xmlns:p14="http://schemas.microsoft.com/office/powerpoint/2010/main" val="2848310826"/>
      </p:ext>
    </p:extLst>
  </p:cSld>
  <p:clrMapOvr>
    <a:masterClrMapping/>
  </p:clrMapOvr>
  <p:transition spd="slow">
    <p:wip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a:cs typeface="Calibri"/>
              </a:rPr>
              <a:t>Differential Wages</a:t>
            </a:r>
          </a:p>
        </p:txBody>
      </p:sp>
      <p:sp>
        <p:nvSpPr>
          <p:cNvPr id="3" name="Content Placeholder 2"/>
          <p:cNvSpPr>
            <a:spLocks noGrp="1"/>
          </p:cNvSpPr>
          <p:nvPr>
            <p:ph idx="1"/>
          </p:nvPr>
        </p:nvSpPr>
        <p:spPr>
          <a:xfrm>
            <a:off x="498474" y="1401043"/>
            <a:ext cx="8361364" cy="4464467"/>
          </a:xfrm>
        </p:spPr>
        <p:txBody>
          <a:bodyPr>
            <a:normAutofit/>
          </a:bodyPr>
          <a:lstStyle/>
          <a:p>
            <a:r>
              <a:rPr lang="en-US" sz="2600" dirty="0">
                <a:latin typeface="Calibri"/>
                <a:cs typeface="Calibri"/>
              </a:rPr>
              <a:t>Method to reimburse hourly workers for work that is performed either outside of the normal work hours or for extraordinary types of work</a:t>
            </a:r>
          </a:p>
          <a:p>
            <a:r>
              <a:rPr lang="en-US" sz="2600" dirty="0">
                <a:latin typeface="Calibri"/>
                <a:cs typeface="Calibri"/>
              </a:rPr>
              <a:t>Managers need to be aware of procedures for calculating wage differentials for workers whom they employ</a:t>
            </a:r>
          </a:p>
          <a:p>
            <a:r>
              <a:rPr lang="en-US" sz="2600" dirty="0">
                <a:latin typeface="Calibri"/>
                <a:cs typeface="Calibri"/>
              </a:rPr>
              <a:t>May be mandated by law, union contract, or by institutional policy</a:t>
            </a:r>
          </a:p>
          <a:p>
            <a:pPr marL="0" indent="0">
              <a:buNone/>
            </a:pPr>
            <a:endParaRPr lang="en-US" sz="2600" dirty="0">
              <a:latin typeface="Calibri"/>
              <a:cs typeface="Calibri"/>
            </a:endParaRPr>
          </a:p>
        </p:txBody>
      </p:sp>
      <p:sp>
        <p:nvSpPr>
          <p:cNvPr id="4" name="Slide Number Placeholder 3"/>
          <p:cNvSpPr>
            <a:spLocks noGrp="1"/>
          </p:cNvSpPr>
          <p:nvPr>
            <p:ph type="sldNum" sz="quarter" idx="12"/>
          </p:nvPr>
        </p:nvSpPr>
        <p:spPr/>
        <p:txBody>
          <a:bodyPr/>
          <a:lstStyle/>
          <a:p>
            <a:fld id="{162F1D00-BD13-4404-86B0-79703945A0A7}" type="slidenum">
              <a:rPr lang="en-US" smtClean="0"/>
              <a:t>25</a:t>
            </a:fld>
            <a:endParaRPr lang="en-US"/>
          </a:p>
        </p:txBody>
      </p:sp>
      <p:pic>
        <p:nvPicPr>
          <p:cNvPr id="6" name="Picture 5"/>
          <p:cNvPicPr>
            <a:picLocks noChangeAspect="1"/>
          </p:cNvPicPr>
          <p:nvPr/>
        </p:nvPicPr>
        <p:blipFill>
          <a:blip r:embed="rId3"/>
          <a:stretch>
            <a:fillRect/>
          </a:stretch>
        </p:blipFill>
        <p:spPr>
          <a:xfrm>
            <a:off x="6612363" y="4668053"/>
            <a:ext cx="1863265" cy="2036695"/>
          </a:xfrm>
          <a:prstGeom prst="rect">
            <a:avLst/>
          </a:prstGeom>
        </p:spPr>
      </p:pic>
    </p:spTree>
    <p:extLst>
      <p:ext uri="{BB962C8B-B14F-4D97-AF65-F5344CB8AC3E}">
        <p14:creationId xmlns:p14="http://schemas.microsoft.com/office/powerpoint/2010/main" val="3739015608"/>
      </p:ext>
    </p:extLst>
  </p:cSld>
  <p:clrMapOvr>
    <a:masterClrMapping/>
  </p:clrMapOvr>
  <p:transition spd="slow">
    <p:wip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a:cs typeface="Calibri"/>
              </a:rPr>
              <a:t>Differential Wages</a:t>
            </a:r>
          </a:p>
        </p:txBody>
      </p:sp>
      <p:sp>
        <p:nvSpPr>
          <p:cNvPr id="3" name="Content Placeholder 2"/>
          <p:cNvSpPr>
            <a:spLocks noGrp="1"/>
          </p:cNvSpPr>
          <p:nvPr>
            <p:ph idx="1"/>
          </p:nvPr>
        </p:nvSpPr>
        <p:spPr>
          <a:xfrm>
            <a:off x="410894" y="1388962"/>
            <a:ext cx="7657748" cy="5469038"/>
          </a:xfrm>
        </p:spPr>
        <p:txBody>
          <a:bodyPr>
            <a:normAutofit/>
          </a:bodyPr>
          <a:lstStyle/>
          <a:p>
            <a:r>
              <a:rPr lang="en-US" sz="2400" dirty="0">
                <a:latin typeface="Calibri"/>
                <a:cs typeface="Calibri"/>
              </a:rPr>
              <a:t>Employees who work more than the guaranteed hours are paid for additional hours worked at the </a:t>
            </a:r>
            <a:r>
              <a:rPr lang="en-US" sz="2400" b="1" dirty="0">
                <a:latin typeface="Calibri"/>
                <a:cs typeface="Calibri"/>
              </a:rPr>
              <a:t>base rate of pay</a:t>
            </a:r>
          </a:p>
          <a:p>
            <a:r>
              <a:rPr lang="en-US" sz="2400" dirty="0">
                <a:latin typeface="Calibri"/>
                <a:cs typeface="Calibri"/>
              </a:rPr>
              <a:t>i.e. If an hourly employee works more than 40 hours per week (i.e. 8 hours/day), the worker will be entitled to “time-and-a-half”) </a:t>
            </a:r>
            <a:r>
              <a:rPr lang="en-US" sz="2400" u="sng" dirty="0">
                <a:latin typeface="Calibri"/>
                <a:cs typeface="Calibri"/>
              </a:rPr>
              <a:t>for the hours that exceed 40</a:t>
            </a:r>
            <a:r>
              <a:rPr lang="en-US" sz="2400" dirty="0">
                <a:latin typeface="Calibri"/>
                <a:cs typeface="Calibri"/>
              </a:rPr>
              <a:t>: base rate x 150%</a:t>
            </a:r>
          </a:p>
          <a:p>
            <a:r>
              <a:rPr lang="en-US" sz="2400" dirty="0">
                <a:latin typeface="Calibri"/>
                <a:cs typeface="Calibri"/>
              </a:rPr>
              <a:t>If the base rate is $8.00 and the employee worked 50 hours in the week:</a:t>
            </a:r>
          </a:p>
          <a:p>
            <a:pPr lvl="1"/>
            <a:r>
              <a:rPr lang="en-US" sz="2200" dirty="0">
                <a:latin typeface="Calibri"/>
                <a:cs typeface="Calibri"/>
              </a:rPr>
              <a:t>Calculate base salary for week: </a:t>
            </a:r>
          </a:p>
          <a:p>
            <a:pPr lvl="1"/>
            <a:r>
              <a:rPr lang="en-US" sz="2200" dirty="0">
                <a:latin typeface="Calibri"/>
                <a:cs typeface="Calibri"/>
              </a:rPr>
              <a:t>Calculate overtime rate: </a:t>
            </a:r>
          </a:p>
          <a:p>
            <a:pPr lvl="1"/>
            <a:r>
              <a:rPr lang="en-US" sz="2200" dirty="0">
                <a:latin typeface="Calibri"/>
                <a:cs typeface="Calibri"/>
              </a:rPr>
              <a:t>Calculate overtime pay: </a:t>
            </a:r>
          </a:p>
          <a:p>
            <a:pPr lvl="1"/>
            <a:r>
              <a:rPr lang="en-US" sz="2200" dirty="0">
                <a:latin typeface="Calibri"/>
                <a:cs typeface="Calibri"/>
              </a:rPr>
              <a:t>Calculate gross pay for the week:</a:t>
            </a:r>
          </a:p>
        </p:txBody>
      </p:sp>
      <p:sp>
        <p:nvSpPr>
          <p:cNvPr id="4" name="Slide Number Placeholder 3"/>
          <p:cNvSpPr>
            <a:spLocks noGrp="1"/>
          </p:cNvSpPr>
          <p:nvPr>
            <p:ph type="sldNum" sz="quarter" idx="12"/>
          </p:nvPr>
        </p:nvSpPr>
        <p:spPr/>
        <p:txBody>
          <a:bodyPr/>
          <a:lstStyle/>
          <a:p>
            <a:fld id="{162F1D00-BD13-4404-86B0-79703945A0A7}" type="slidenum">
              <a:rPr lang="en-US" smtClean="0"/>
              <a:t>26</a:t>
            </a:fld>
            <a:endParaRPr lang="en-US"/>
          </a:p>
        </p:txBody>
      </p:sp>
    </p:spTree>
    <p:extLst>
      <p:ext uri="{BB962C8B-B14F-4D97-AF65-F5344CB8AC3E}">
        <p14:creationId xmlns:p14="http://schemas.microsoft.com/office/powerpoint/2010/main" val="3153020032"/>
      </p:ext>
    </p:extLst>
  </p:cSld>
  <p:clrMapOvr>
    <a:masterClrMapping/>
  </p:clrMapOvr>
  <p:transition spd="slow">
    <p:wip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a:cs typeface="Calibri"/>
              </a:rPr>
              <a:t>Types of Differential Wages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217887819"/>
              </p:ext>
            </p:extLst>
          </p:nvPr>
        </p:nvGraphicFramePr>
        <p:xfrm>
          <a:off x="188132" y="1943302"/>
          <a:ext cx="8715237" cy="4663439"/>
        </p:xfrm>
        <a:graphic>
          <a:graphicData uri="http://schemas.openxmlformats.org/drawingml/2006/table">
            <a:tbl>
              <a:tblPr firstRow="1" bandRow="1">
                <a:tableStyleId>{5C22544A-7EE6-4342-B048-85BDC9FD1C3A}</a:tableStyleId>
              </a:tblPr>
              <a:tblGrid>
                <a:gridCol w="2516660">
                  <a:extLst>
                    <a:ext uri="{9D8B030D-6E8A-4147-A177-3AD203B41FA5}">
                      <a16:colId xmlns:a16="http://schemas.microsoft.com/office/drawing/2014/main" val="20000"/>
                    </a:ext>
                  </a:extLst>
                </a:gridCol>
                <a:gridCol w="6198577">
                  <a:extLst>
                    <a:ext uri="{9D8B030D-6E8A-4147-A177-3AD203B41FA5}">
                      <a16:colId xmlns:a16="http://schemas.microsoft.com/office/drawing/2014/main" val="20001"/>
                    </a:ext>
                  </a:extLst>
                </a:gridCol>
              </a:tblGrid>
              <a:tr h="370840">
                <a:tc>
                  <a:txBody>
                    <a:bodyPr/>
                    <a:lstStyle/>
                    <a:p>
                      <a:r>
                        <a:rPr lang="en-US" dirty="0"/>
                        <a:t>Types</a:t>
                      </a:r>
                      <a:r>
                        <a:rPr lang="en-US" baseline="0" dirty="0"/>
                        <a:t> of Differential Wages</a:t>
                      </a:r>
                      <a:endParaRPr lang="en-US" dirty="0"/>
                    </a:p>
                  </a:txBody>
                  <a:tcPr/>
                </a:tc>
                <a:tc>
                  <a:txBody>
                    <a:bodyPr/>
                    <a:lstStyle/>
                    <a:p>
                      <a:endParaRPr lang="en-US" dirty="0"/>
                    </a:p>
                  </a:txBody>
                  <a:tcPr/>
                </a:tc>
                <a:extLst>
                  <a:ext uri="{0D108BD9-81ED-4DB2-BD59-A6C34878D82A}">
                    <a16:rowId xmlns:a16="http://schemas.microsoft.com/office/drawing/2014/main" val="10000"/>
                  </a:ext>
                </a:extLst>
              </a:tr>
              <a:tr h="370840">
                <a:tc>
                  <a:txBody>
                    <a:bodyPr/>
                    <a:lstStyle/>
                    <a:p>
                      <a:r>
                        <a:rPr lang="en-US" b="1" dirty="0"/>
                        <a:t>Double-Back</a:t>
                      </a:r>
                    </a:p>
                  </a:txBody>
                  <a:tcPr/>
                </a:tc>
                <a:tc>
                  <a:txBody>
                    <a:bodyPr/>
                    <a:lstStyle/>
                    <a:p>
                      <a:r>
                        <a:rPr lang="en-US" dirty="0"/>
                        <a:t>Additional pay earned if less than a minimum period of time</a:t>
                      </a:r>
                      <a:r>
                        <a:rPr lang="en-US" baseline="0" dirty="0"/>
                        <a:t> (i.e. 10 hours) elapses between the time an employee completes a shift and begins the next shift</a:t>
                      </a:r>
                      <a:endParaRPr lang="en-US" dirty="0"/>
                    </a:p>
                  </a:txBody>
                  <a:tcPr/>
                </a:tc>
                <a:extLst>
                  <a:ext uri="{0D108BD9-81ED-4DB2-BD59-A6C34878D82A}">
                    <a16:rowId xmlns:a16="http://schemas.microsoft.com/office/drawing/2014/main" val="10001"/>
                  </a:ext>
                </a:extLst>
              </a:tr>
              <a:tr h="370840">
                <a:tc>
                  <a:txBody>
                    <a:bodyPr/>
                    <a:lstStyle/>
                    <a:p>
                      <a:r>
                        <a:rPr lang="en-US" b="1" dirty="0"/>
                        <a:t>Double-Time</a:t>
                      </a:r>
                    </a:p>
                  </a:txBody>
                  <a:tcPr/>
                </a:tc>
                <a:tc>
                  <a:txBody>
                    <a:bodyPr/>
                    <a:lstStyle/>
                    <a:p>
                      <a:r>
                        <a:rPr lang="en-US" dirty="0"/>
                        <a:t>Pay earned at twice</a:t>
                      </a:r>
                      <a:r>
                        <a:rPr lang="en-US" baseline="0" dirty="0"/>
                        <a:t> the base rate; used if an employee works excessively long hours (i.e. more than 12 hours in a day) or for many consecutive days (i.e. 8 days); sometimes used for overtime on a holiday</a:t>
                      </a:r>
                      <a:endParaRPr lang="en-US" dirty="0"/>
                    </a:p>
                  </a:txBody>
                  <a:tcPr/>
                </a:tc>
                <a:extLst>
                  <a:ext uri="{0D108BD9-81ED-4DB2-BD59-A6C34878D82A}">
                    <a16:rowId xmlns:a16="http://schemas.microsoft.com/office/drawing/2014/main" val="10002"/>
                  </a:ext>
                </a:extLst>
              </a:tr>
              <a:tr h="370840">
                <a:tc>
                  <a:txBody>
                    <a:bodyPr/>
                    <a:lstStyle/>
                    <a:p>
                      <a:r>
                        <a:rPr lang="en-US" b="1" dirty="0"/>
                        <a:t>Hazard Pay</a:t>
                      </a:r>
                    </a:p>
                  </a:txBody>
                  <a:tcPr/>
                </a:tc>
                <a:tc>
                  <a:txBody>
                    <a:bodyPr/>
                    <a:lstStyle/>
                    <a:p>
                      <a:r>
                        <a:rPr lang="en-US" dirty="0"/>
                        <a:t>Additional pay given to an employee for hours worked performing a particularly hazardous or distasteful</a:t>
                      </a:r>
                      <a:r>
                        <a:rPr lang="en-US" baseline="0" dirty="0"/>
                        <a:t> task</a:t>
                      </a:r>
                      <a:endParaRPr lang="en-US" dirty="0"/>
                    </a:p>
                  </a:txBody>
                  <a:tcPr/>
                </a:tc>
                <a:extLst>
                  <a:ext uri="{0D108BD9-81ED-4DB2-BD59-A6C34878D82A}">
                    <a16:rowId xmlns:a16="http://schemas.microsoft.com/office/drawing/2014/main" val="10003"/>
                  </a:ext>
                </a:extLst>
              </a:tr>
              <a:tr h="370840">
                <a:tc>
                  <a:txBody>
                    <a:bodyPr/>
                    <a:lstStyle/>
                    <a:p>
                      <a:r>
                        <a:rPr lang="en-US" b="1" dirty="0"/>
                        <a:t>Holiday Pay</a:t>
                      </a:r>
                    </a:p>
                  </a:txBody>
                  <a:tcPr/>
                </a:tc>
                <a:tc>
                  <a:txBody>
                    <a:bodyPr/>
                    <a:lstStyle/>
                    <a:p>
                      <a:r>
                        <a:rPr lang="en-US" dirty="0"/>
                        <a:t>Premium</a:t>
                      </a:r>
                      <a:r>
                        <a:rPr lang="en-US" baseline="0" dirty="0"/>
                        <a:t> pay for time worked on an employee-designated holiday</a:t>
                      </a:r>
                      <a:endParaRPr lang="en-US" dirty="0"/>
                    </a:p>
                  </a:txBody>
                  <a:tcPr/>
                </a:tc>
                <a:extLst>
                  <a:ext uri="{0D108BD9-81ED-4DB2-BD59-A6C34878D82A}">
                    <a16:rowId xmlns:a16="http://schemas.microsoft.com/office/drawing/2014/main" val="10004"/>
                  </a:ext>
                </a:extLst>
              </a:tr>
              <a:tr h="370840">
                <a:tc>
                  <a:txBody>
                    <a:bodyPr/>
                    <a:lstStyle/>
                    <a:p>
                      <a:r>
                        <a:rPr lang="en-US" b="1" dirty="0"/>
                        <a:t>Overtime</a:t>
                      </a:r>
                    </a:p>
                  </a:txBody>
                  <a:tcPr/>
                </a:tc>
                <a:tc>
                  <a:txBody>
                    <a:bodyPr/>
                    <a:lstStyle/>
                    <a:p>
                      <a:r>
                        <a:rPr lang="en-US" dirty="0"/>
                        <a:t>Additional pay for</a:t>
                      </a:r>
                      <a:r>
                        <a:rPr lang="en-US" baseline="0" dirty="0"/>
                        <a:t> hours worked in excess of full time; often this is more than 8 hours/day or 40 hours/week</a:t>
                      </a:r>
                      <a:endParaRPr lang="en-US" dirty="0"/>
                    </a:p>
                  </a:txBody>
                  <a:tcPr/>
                </a:tc>
                <a:extLst>
                  <a:ext uri="{0D108BD9-81ED-4DB2-BD59-A6C34878D82A}">
                    <a16:rowId xmlns:a16="http://schemas.microsoft.com/office/drawing/2014/main" val="10005"/>
                  </a:ext>
                </a:extLst>
              </a:tr>
            </a:tbl>
          </a:graphicData>
        </a:graphic>
      </p:graphicFrame>
      <p:sp>
        <p:nvSpPr>
          <p:cNvPr id="3" name="Slide Number Placeholder 2"/>
          <p:cNvSpPr>
            <a:spLocks noGrp="1"/>
          </p:cNvSpPr>
          <p:nvPr>
            <p:ph type="sldNum" sz="quarter" idx="12"/>
          </p:nvPr>
        </p:nvSpPr>
        <p:spPr/>
        <p:txBody>
          <a:bodyPr/>
          <a:lstStyle/>
          <a:p>
            <a:fld id="{162F1D00-BD13-4404-86B0-79703945A0A7}" type="slidenum">
              <a:rPr lang="en-US" smtClean="0"/>
              <a:t>27</a:t>
            </a:fld>
            <a:endParaRPr lang="en-US"/>
          </a:p>
        </p:txBody>
      </p:sp>
    </p:spTree>
    <p:extLst>
      <p:ext uri="{BB962C8B-B14F-4D97-AF65-F5344CB8AC3E}">
        <p14:creationId xmlns:p14="http://schemas.microsoft.com/office/powerpoint/2010/main" val="1053922731"/>
      </p:ext>
    </p:extLst>
  </p:cSld>
  <p:clrMapOvr>
    <a:masterClrMapping/>
  </p:clrMapOvr>
  <p:transition spd="slow">
    <p:wip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a:cs typeface="Calibri"/>
              </a:rPr>
              <a:t>Types of Differential Wages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955161396"/>
              </p:ext>
            </p:extLst>
          </p:nvPr>
        </p:nvGraphicFramePr>
        <p:xfrm>
          <a:off x="201731" y="1555767"/>
          <a:ext cx="8703185" cy="4754879"/>
        </p:xfrm>
        <a:graphic>
          <a:graphicData uri="http://schemas.openxmlformats.org/drawingml/2006/table">
            <a:tbl>
              <a:tblPr firstRow="1" bandRow="1">
                <a:tableStyleId>{5C22544A-7EE6-4342-B048-85BDC9FD1C3A}</a:tableStyleId>
              </a:tblPr>
              <a:tblGrid>
                <a:gridCol w="2298126">
                  <a:extLst>
                    <a:ext uri="{9D8B030D-6E8A-4147-A177-3AD203B41FA5}">
                      <a16:colId xmlns:a16="http://schemas.microsoft.com/office/drawing/2014/main" val="20000"/>
                    </a:ext>
                  </a:extLst>
                </a:gridCol>
                <a:gridCol w="6405059">
                  <a:extLst>
                    <a:ext uri="{9D8B030D-6E8A-4147-A177-3AD203B41FA5}">
                      <a16:colId xmlns:a16="http://schemas.microsoft.com/office/drawing/2014/main" val="20001"/>
                    </a:ext>
                  </a:extLst>
                </a:gridCol>
              </a:tblGrid>
              <a:tr h="578603">
                <a:tc>
                  <a:txBody>
                    <a:bodyPr/>
                    <a:lstStyle/>
                    <a:p>
                      <a:r>
                        <a:rPr lang="en-US" dirty="0"/>
                        <a:t>Types of Differential Wages</a:t>
                      </a:r>
                    </a:p>
                  </a:txBody>
                  <a:tcPr/>
                </a:tc>
                <a:tc>
                  <a:txBody>
                    <a:bodyPr/>
                    <a:lstStyle/>
                    <a:p>
                      <a:endParaRPr lang="en-US" dirty="0"/>
                    </a:p>
                  </a:txBody>
                  <a:tcPr/>
                </a:tc>
                <a:extLst>
                  <a:ext uri="{0D108BD9-81ED-4DB2-BD59-A6C34878D82A}">
                    <a16:rowId xmlns:a16="http://schemas.microsoft.com/office/drawing/2014/main" val="10000"/>
                  </a:ext>
                </a:extLst>
              </a:tr>
              <a:tr h="578603">
                <a:tc>
                  <a:txBody>
                    <a:bodyPr/>
                    <a:lstStyle/>
                    <a:p>
                      <a:r>
                        <a:rPr lang="en-US" b="1" dirty="0"/>
                        <a:t>Pay in Lieu</a:t>
                      </a:r>
                      <a:r>
                        <a:rPr lang="en-US" b="1" baseline="0" dirty="0"/>
                        <a:t> of Benefits</a:t>
                      </a:r>
                      <a:endParaRPr lang="en-US" b="1" dirty="0"/>
                    </a:p>
                  </a:txBody>
                  <a:tcPr/>
                </a:tc>
                <a:tc>
                  <a:txBody>
                    <a:bodyPr/>
                    <a:lstStyle/>
                    <a:p>
                      <a:r>
                        <a:rPr lang="en-US" dirty="0"/>
                        <a:t>Addition to the base pay rate earned by employees who are not eligible for benefits</a:t>
                      </a:r>
                    </a:p>
                  </a:txBody>
                  <a:tcPr/>
                </a:tc>
                <a:extLst>
                  <a:ext uri="{0D108BD9-81ED-4DB2-BD59-A6C34878D82A}">
                    <a16:rowId xmlns:a16="http://schemas.microsoft.com/office/drawing/2014/main" val="10001"/>
                  </a:ext>
                </a:extLst>
              </a:tr>
              <a:tr h="826576">
                <a:tc>
                  <a:txBody>
                    <a:bodyPr/>
                    <a:lstStyle/>
                    <a:p>
                      <a:r>
                        <a:rPr lang="en-US" b="1" dirty="0"/>
                        <a:t>Shift Differential</a:t>
                      </a:r>
                    </a:p>
                  </a:txBody>
                  <a:tcPr/>
                </a:tc>
                <a:tc>
                  <a:txBody>
                    <a:bodyPr/>
                    <a:lstStyle/>
                    <a:p>
                      <a:r>
                        <a:rPr lang="en-US" dirty="0"/>
                        <a:t>Additional pay for employees who work evenings or night</a:t>
                      </a:r>
                      <a:r>
                        <a:rPr lang="en-US" baseline="0" dirty="0"/>
                        <a:t> or who come to work very early in the morning; may be paid for all or part of a shift</a:t>
                      </a:r>
                      <a:endParaRPr lang="en-US" dirty="0"/>
                    </a:p>
                  </a:txBody>
                  <a:tcPr/>
                </a:tc>
                <a:extLst>
                  <a:ext uri="{0D108BD9-81ED-4DB2-BD59-A6C34878D82A}">
                    <a16:rowId xmlns:a16="http://schemas.microsoft.com/office/drawing/2014/main" val="10002"/>
                  </a:ext>
                </a:extLst>
              </a:tr>
              <a:tr h="578603">
                <a:tc>
                  <a:txBody>
                    <a:bodyPr/>
                    <a:lstStyle/>
                    <a:p>
                      <a:r>
                        <a:rPr lang="en-US" b="1" dirty="0"/>
                        <a:t>Split Shift</a:t>
                      </a:r>
                    </a:p>
                  </a:txBody>
                  <a:tcPr/>
                </a:tc>
                <a:tc>
                  <a:txBody>
                    <a:bodyPr/>
                    <a:lstStyle/>
                    <a:p>
                      <a:r>
                        <a:rPr lang="en-US" dirty="0"/>
                        <a:t>Additional pay for working a shift that is non-continuous or “split” into two distinct blocks of time</a:t>
                      </a:r>
                    </a:p>
                  </a:txBody>
                  <a:tcPr/>
                </a:tc>
                <a:extLst>
                  <a:ext uri="{0D108BD9-81ED-4DB2-BD59-A6C34878D82A}">
                    <a16:rowId xmlns:a16="http://schemas.microsoft.com/office/drawing/2014/main" val="10003"/>
                  </a:ext>
                </a:extLst>
              </a:tr>
              <a:tr h="578603">
                <a:tc>
                  <a:txBody>
                    <a:bodyPr/>
                    <a:lstStyle/>
                    <a:p>
                      <a:r>
                        <a:rPr lang="en-US" b="1" dirty="0"/>
                        <a:t>Time-and-a-Half</a:t>
                      </a:r>
                    </a:p>
                  </a:txBody>
                  <a:tcPr/>
                </a:tc>
                <a:tc>
                  <a:txBody>
                    <a:bodyPr/>
                    <a:lstStyle/>
                    <a:p>
                      <a:r>
                        <a:rPr lang="en-US" dirty="0"/>
                        <a:t>Pay rate of 150% of base rate for overtime (for example more</a:t>
                      </a:r>
                      <a:r>
                        <a:rPr lang="en-US" baseline="0" dirty="0"/>
                        <a:t> than 40 hours/week or 8 hours/day)</a:t>
                      </a:r>
                      <a:endParaRPr lang="en-US" dirty="0"/>
                    </a:p>
                  </a:txBody>
                  <a:tcPr/>
                </a:tc>
                <a:extLst>
                  <a:ext uri="{0D108BD9-81ED-4DB2-BD59-A6C34878D82A}">
                    <a16:rowId xmlns:a16="http://schemas.microsoft.com/office/drawing/2014/main" val="10004"/>
                  </a:ext>
                </a:extLst>
              </a:tr>
              <a:tr h="578603">
                <a:tc>
                  <a:txBody>
                    <a:bodyPr/>
                    <a:lstStyle/>
                    <a:p>
                      <a:r>
                        <a:rPr lang="en-US" b="1" dirty="0"/>
                        <a:t>Work in Higher Job Classification</a:t>
                      </a:r>
                    </a:p>
                  </a:txBody>
                  <a:tcPr/>
                </a:tc>
                <a:tc>
                  <a:txBody>
                    <a:bodyPr/>
                    <a:lstStyle/>
                    <a:p>
                      <a:r>
                        <a:rPr lang="en-US" dirty="0"/>
                        <a:t>Employee</a:t>
                      </a:r>
                      <a:r>
                        <a:rPr lang="en-US" baseline="0" dirty="0"/>
                        <a:t> is paid at the rate for the job performed rather than at that employee’s usual base rate</a:t>
                      </a:r>
                      <a:endParaRPr lang="en-US" dirty="0"/>
                    </a:p>
                  </a:txBody>
                  <a:tcPr/>
                </a:tc>
                <a:extLst>
                  <a:ext uri="{0D108BD9-81ED-4DB2-BD59-A6C34878D82A}">
                    <a16:rowId xmlns:a16="http://schemas.microsoft.com/office/drawing/2014/main" val="10005"/>
                  </a:ext>
                </a:extLst>
              </a:tr>
              <a:tr h="578603">
                <a:tc>
                  <a:txBody>
                    <a:bodyPr/>
                    <a:lstStyle/>
                    <a:p>
                      <a:r>
                        <a:rPr lang="en-US" b="1" dirty="0"/>
                        <a:t>Work</a:t>
                      </a:r>
                      <a:r>
                        <a:rPr lang="en-US" b="1" baseline="0" dirty="0"/>
                        <a:t> in Lower Job Classification</a:t>
                      </a:r>
                      <a:endParaRPr lang="en-US" b="1" dirty="0"/>
                    </a:p>
                  </a:txBody>
                  <a:tcPr/>
                </a:tc>
                <a:tc>
                  <a:txBody>
                    <a:bodyPr/>
                    <a:lstStyle/>
                    <a:p>
                      <a:r>
                        <a:rPr lang="en-US" dirty="0"/>
                        <a:t>Employee earns the usual base</a:t>
                      </a:r>
                      <a:r>
                        <a:rPr lang="en-US" baseline="0" dirty="0"/>
                        <a:t> rate, even though a lower-rated job is performed </a:t>
                      </a:r>
                      <a:endParaRPr lang="en-US" dirty="0"/>
                    </a:p>
                  </a:txBody>
                  <a:tcPr/>
                </a:tc>
                <a:extLst>
                  <a:ext uri="{0D108BD9-81ED-4DB2-BD59-A6C34878D82A}">
                    <a16:rowId xmlns:a16="http://schemas.microsoft.com/office/drawing/2014/main" val="10006"/>
                  </a:ext>
                </a:extLst>
              </a:tr>
            </a:tbl>
          </a:graphicData>
        </a:graphic>
      </p:graphicFrame>
      <p:sp>
        <p:nvSpPr>
          <p:cNvPr id="3" name="Slide Number Placeholder 2"/>
          <p:cNvSpPr>
            <a:spLocks noGrp="1"/>
          </p:cNvSpPr>
          <p:nvPr>
            <p:ph type="sldNum" sz="quarter" idx="12"/>
          </p:nvPr>
        </p:nvSpPr>
        <p:spPr/>
        <p:txBody>
          <a:bodyPr/>
          <a:lstStyle/>
          <a:p>
            <a:fld id="{162F1D00-BD13-4404-86B0-79703945A0A7}" type="slidenum">
              <a:rPr lang="en-US" smtClean="0"/>
              <a:t>28</a:t>
            </a:fld>
            <a:endParaRPr lang="en-US"/>
          </a:p>
        </p:txBody>
      </p:sp>
    </p:spTree>
    <p:extLst>
      <p:ext uri="{BB962C8B-B14F-4D97-AF65-F5344CB8AC3E}">
        <p14:creationId xmlns:p14="http://schemas.microsoft.com/office/powerpoint/2010/main" val="4283696405"/>
      </p:ext>
    </p:extLst>
  </p:cSld>
  <p:clrMapOvr>
    <a:masterClrMapping/>
  </p:clrMapOvr>
  <p:transition spd="slow">
    <p:wip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a:cs typeface="Calibri"/>
              </a:rPr>
              <a:t>Salaried Employee/Exempt</a:t>
            </a:r>
          </a:p>
        </p:txBody>
      </p:sp>
      <p:sp>
        <p:nvSpPr>
          <p:cNvPr id="3" name="Content Placeholder 2"/>
          <p:cNvSpPr>
            <a:spLocks noGrp="1"/>
          </p:cNvSpPr>
          <p:nvPr>
            <p:ph idx="1"/>
          </p:nvPr>
        </p:nvSpPr>
        <p:spPr>
          <a:xfrm>
            <a:off x="498474" y="1369120"/>
            <a:ext cx="7657748" cy="5488880"/>
          </a:xfrm>
        </p:spPr>
        <p:txBody>
          <a:bodyPr>
            <a:normAutofit/>
          </a:bodyPr>
          <a:lstStyle/>
          <a:p>
            <a:r>
              <a:rPr lang="en-US" sz="2400" dirty="0">
                <a:latin typeface="Calibri"/>
                <a:cs typeface="Calibri"/>
              </a:rPr>
              <a:t>Employee who has a set salary (usually annual) and who is expected to work until the job is completed</a:t>
            </a:r>
          </a:p>
          <a:p>
            <a:r>
              <a:rPr lang="en-US" sz="2400" dirty="0">
                <a:latin typeface="Calibri"/>
                <a:cs typeface="Calibri"/>
              </a:rPr>
              <a:t>Underlying assumption: a full-time salaried position is roughly equivalent to a 40-hour workweek on average;</a:t>
            </a:r>
          </a:p>
          <a:p>
            <a:pPr lvl="1"/>
            <a:r>
              <a:rPr lang="en-US" sz="2200" dirty="0">
                <a:latin typeface="Calibri"/>
                <a:cs typeface="Calibri"/>
              </a:rPr>
              <a:t>May work  50 hours one week and have a lighter workload the next week</a:t>
            </a:r>
          </a:p>
          <a:p>
            <a:r>
              <a:rPr lang="en-US" sz="2400" dirty="0">
                <a:latin typeface="Calibri"/>
                <a:cs typeface="Calibri"/>
              </a:rPr>
              <a:t>Though long hours are common in exempt employment situations, managers should consider the consequences before encouraging this practice: </a:t>
            </a:r>
          </a:p>
          <a:p>
            <a:pPr lvl="1"/>
            <a:r>
              <a:rPr lang="en-US" dirty="0">
                <a:latin typeface="Calibri"/>
                <a:cs typeface="Calibri"/>
              </a:rPr>
              <a:t>Employees who work long hours become tired &amp;  give up on personal time</a:t>
            </a:r>
          </a:p>
          <a:p>
            <a:pPr lvl="1"/>
            <a:r>
              <a:rPr lang="en-US" dirty="0">
                <a:latin typeface="Calibri"/>
                <a:cs typeface="Calibri"/>
              </a:rPr>
              <a:t>May lead to illness, burnout or attrition </a:t>
            </a:r>
          </a:p>
          <a:p>
            <a:pPr lvl="1"/>
            <a:r>
              <a:rPr lang="en-US" dirty="0">
                <a:latin typeface="Calibri"/>
                <a:cs typeface="Calibri"/>
              </a:rPr>
              <a:t>Employees who habitually put in longer than necessary hours at work should be discouraged from continuing this behavior</a:t>
            </a:r>
          </a:p>
        </p:txBody>
      </p:sp>
      <p:sp>
        <p:nvSpPr>
          <p:cNvPr id="4" name="Slide Number Placeholder 3"/>
          <p:cNvSpPr>
            <a:spLocks noGrp="1"/>
          </p:cNvSpPr>
          <p:nvPr>
            <p:ph type="sldNum" sz="quarter" idx="12"/>
          </p:nvPr>
        </p:nvSpPr>
        <p:spPr/>
        <p:txBody>
          <a:bodyPr/>
          <a:lstStyle/>
          <a:p>
            <a:fld id="{162F1D00-BD13-4404-86B0-79703945A0A7}" type="slidenum">
              <a:rPr lang="en-US" smtClean="0"/>
              <a:t>29</a:t>
            </a:fld>
            <a:endParaRPr lang="en-US"/>
          </a:p>
        </p:txBody>
      </p:sp>
    </p:spTree>
    <p:extLst>
      <p:ext uri="{BB962C8B-B14F-4D97-AF65-F5344CB8AC3E}">
        <p14:creationId xmlns:p14="http://schemas.microsoft.com/office/powerpoint/2010/main" val="2569312793"/>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latin typeface="Calibri"/>
                <a:cs typeface="Calibri"/>
              </a:rPr>
              <a:t>Types of Employees</a:t>
            </a:r>
          </a:p>
        </p:txBody>
      </p:sp>
      <p:sp>
        <p:nvSpPr>
          <p:cNvPr id="5" name="Content Placeholder 4"/>
          <p:cNvSpPr>
            <a:spLocks noGrp="1"/>
          </p:cNvSpPr>
          <p:nvPr>
            <p:ph idx="1"/>
          </p:nvPr>
        </p:nvSpPr>
        <p:spPr>
          <a:xfrm>
            <a:off x="498474" y="1628424"/>
            <a:ext cx="7807326" cy="4979067"/>
          </a:xfrm>
        </p:spPr>
        <p:txBody>
          <a:bodyPr>
            <a:normAutofit/>
          </a:bodyPr>
          <a:lstStyle/>
          <a:p>
            <a:pPr marL="0" indent="0">
              <a:buNone/>
            </a:pPr>
            <a:r>
              <a:rPr lang="en-US" sz="2600" dirty="0">
                <a:latin typeface="Calibri"/>
                <a:cs typeface="Calibri"/>
              </a:rPr>
              <a:t>In dietetics practice, four types of employees/workers predominate:</a:t>
            </a:r>
          </a:p>
          <a:p>
            <a:pPr marL="685800" lvl="1" indent="-457200">
              <a:buFont typeface="+mj-lt"/>
              <a:buAutoNum type="arabicPeriod"/>
            </a:pPr>
            <a:r>
              <a:rPr lang="en-US" sz="2600" dirty="0">
                <a:latin typeface="Calibri"/>
                <a:cs typeface="Calibri"/>
              </a:rPr>
              <a:t>Professional Staff</a:t>
            </a:r>
          </a:p>
          <a:p>
            <a:pPr marL="685800" lvl="1" indent="-457200">
              <a:buFont typeface="+mj-lt"/>
              <a:buAutoNum type="arabicPeriod"/>
            </a:pPr>
            <a:r>
              <a:rPr lang="en-US" sz="2600" dirty="0">
                <a:latin typeface="Calibri"/>
                <a:cs typeface="Calibri"/>
              </a:rPr>
              <a:t>Supervisory Personnel</a:t>
            </a:r>
          </a:p>
          <a:p>
            <a:pPr marL="685800" lvl="1" indent="-457200">
              <a:buFont typeface="+mj-lt"/>
              <a:buAutoNum type="arabicPeriod"/>
            </a:pPr>
            <a:r>
              <a:rPr lang="en-US" sz="2600" dirty="0">
                <a:latin typeface="Calibri"/>
                <a:cs typeface="Calibri"/>
              </a:rPr>
              <a:t>Skilled Workers</a:t>
            </a:r>
          </a:p>
          <a:p>
            <a:pPr marL="685800" lvl="1" indent="-457200">
              <a:buFont typeface="+mj-lt"/>
              <a:buAutoNum type="arabicPeriod"/>
            </a:pPr>
            <a:r>
              <a:rPr lang="en-US" sz="2600" dirty="0">
                <a:latin typeface="Calibri"/>
                <a:cs typeface="Calibri"/>
              </a:rPr>
              <a:t>Unskilled Workers </a:t>
            </a:r>
          </a:p>
          <a:p>
            <a:r>
              <a:rPr lang="en-US" sz="2600" b="1" dirty="0">
                <a:latin typeface="Calibri"/>
                <a:cs typeface="Calibri"/>
              </a:rPr>
              <a:t>The descriptions are meant to describe the </a:t>
            </a:r>
            <a:r>
              <a:rPr lang="en-US" sz="2600" b="1" u="sng" dirty="0">
                <a:latin typeface="Calibri"/>
                <a:cs typeface="Calibri"/>
              </a:rPr>
              <a:t>groups, </a:t>
            </a:r>
            <a:r>
              <a:rPr lang="en-US" sz="2600" b="1" dirty="0">
                <a:latin typeface="Calibri"/>
                <a:cs typeface="Calibri"/>
              </a:rPr>
              <a:t>NOT </a:t>
            </a:r>
            <a:r>
              <a:rPr lang="en-US" sz="2600" b="1" u="sng" dirty="0">
                <a:latin typeface="Calibri"/>
                <a:cs typeface="Calibri"/>
              </a:rPr>
              <a:t>individuals </a:t>
            </a:r>
            <a:r>
              <a:rPr lang="en-US" sz="2600" b="1" dirty="0">
                <a:latin typeface="Calibri"/>
                <a:cs typeface="Calibri"/>
              </a:rPr>
              <a:t>within the groups </a:t>
            </a:r>
            <a:r>
              <a:rPr lang="en-US" sz="2600" b="1" dirty="0">
                <a:latin typeface="Calibri"/>
                <a:cs typeface="Calibri"/>
                <a:sym typeface="Wingdings"/>
              </a:rPr>
              <a:t> careful from stereotyping</a:t>
            </a:r>
            <a:endParaRPr lang="en-US" sz="2600" b="1" dirty="0">
              <a:latin typeface="Calibri"/>
              <a:cs typeface="Calibri"/>
            </a:endParaRPr>
          </a:p>
        </p:txBody>
      </p:sp>
      <p:sp>
        <p:nvSpPr>
          <p:cNvPr id="2" name="Slide Number Placeholder 1"/>
          <p:cNvSpPr>
            <a:spLocks noGrp="1"/>
          </p:cNvSpPr>
          <p:nvPr>
            <p:ph type="sldNum" sz="quarter" idx="12"/>
          </p:nvPr>
        </p:nvSpPr>
        <p:spPr/>
        <p:txBody>
          <a:bodyPr/>
          <a:lstStyle/>
          <a:p>
            <a:fld id="{162F1D00-BD13-4404-86B0-79703945A0A7}" type="slidenum">
              <a:rPr lang="en-US" smtClean="0"/>
              <a:t>3</a:t>
            </a:fld>
            <a:endParaRPr lang="en-US"/>
          </a:p>
        </p:txBody>
      </p:sp>
    </p:spTree>
    <p:extLst>
      <p:ext uri="{BB962C8B-B14F-4D97-AF65-F5344CB8AC3E}">
        <p14:creationId xmlns:p14="http://schemas.microsoft.com/office/powerpoint/2010/main" val="3593464074"/>
      </p:ext>
    </p:extLst>
  </p:cSld>
  <p:clrMapOvr>
    <a:masterClrMapping/>
  </p:clrMapOvr>
  <p:transition spd="slow">
    <p:wip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a:cs typeface="Calibri"/>
              </a:rPr>
              <a:t>Salaried Employee/Exempt</a:t>
            </a:r>
          </a:p>
        </p:txBody>
      </p:sp>
      <p:sp>
        <p:nvSpPr>
          <p:cNvPr id="3" name="Content Placeholder 2"/>
          <p:cNvSpPr>
            <a:spLocks noGrp="1"/>
          </p:cNvSpPr>
          <p:nvPr>
            <p:ph idx="1"/>
          </p:nvPr>
        </p:nvSpPr>
        <p:spPr>
          <a:xfrm>
            <a:off x="498474" y="1350636"/>
            <a:ext cx="7807326" cy="5195388"/>
          </a:xfrm>
        </p:spPr>
        <p:txBody>
          <a:bodyPr>
            <a:normAutofit/>
          </a:bodyPr>
          <a:lstStyle/>
          <a:p>
            <a:r>
              <a:rPr lang="en-US" sz="2200" dirty="0">
                <a:latin typeface="Calibri"/>
                <a:cs typeface="Calibri"/>
              </a:rPr>
              <a:t>In order to calculate the hourly pay rate for the salaried employee, it is necessary to know the #  of hours to be paid: </a:t>
            </a:r>
          </a:p>
          <a:p>
            <a:pPr lvl="1"/>
            <a:r>
              <a:rPr lang="en-US" sz="2200" dirty="0">
                <a:latin typeface="Calibri"/>
                <a:cs typeface="Calibri"/>
              </a:rPr>
              <a:t>For most employees, the number is </a:t>
            </a:r>
            <a:r>
              <a:rPr lang="en-US" sz="2200" b="1" dirty="0">
                <a:latin typeface="Calibri"/>
                <a:cs typeface="Calibri"/>
              </a:rPr>
              <a:t>2,080 hours per year (40hr/week *52 weeks)</a:t>
            </a:r>
          </a:p>
          <a:p>
            <a:pPr lvl="1"/>
            <a:r>
              <a:rPr lang="en-US" sz="2200" dirty="0">
                <a:latin typeface="Calibri"/>
                <a:cs typeface="Calibri"/>
              </a:rPr>
              <a:t>Hourly pay rate = Annual Salary/2,080 hours </a:t>
            </a:r>
          </a:p>
          <a:p>
            <a:r>
              <a:rPr lang="en-US" sz="2200" b="1" dirty="0">
                <a:latin typeface="Calibri"/>
                <a:cs typeface="Calibri"/>
              </a:rPr>
              <a:t>Example</a:t>
            </a:r>
            <a:r>
              <a:rPr lang="en-US" sz="2200" dirty="0">
                <a:latin typeface="Calibri"/>
                <a:cs typeface="Calibri"/>
              </a:rPr>
              <a:t>: Employee makes 30,000 USD/year – His hourly pay rate would be: </a:t>
            </a:r>
          </a:p>
          <a:p>
            <a:pPr lvl="1"/>
            <a:r>
              <a:rPr lang="en-US" sz="2200" dirty="0">
                <a:latin typeface="Calibri"/>
                <a:cs typeface="Calibri"/>
              </a:rPr>
              <a:t>$30,000/2,080 </a:t>
            </a:r>
            <a:r>
              <a:rPr lang="en-US" sz="2200" dirty="0" err="1">
                <a:latin typeface="Calibri"/>
                <a:cs typeface="Calibri"/>
              </a:rPr>
              <a:t>hrs</a:t>
            </a:r>
            <a:r>
              <a:rPr lang="en-US" sz="2200" dirty="0">
                <a:latin typeface="Calibri"/>
                <a:cs typeface="Calibri"/>
              </a:rPr>
              <a:t> = $14.42/</a:t>
            </a:r>
            <a:r>
              <a:rPr lang="en-US" sz="2200" dirty="0" err="1">
                <a:latin typeface="Calibri"/>
                <a:cs typeface="Calibri"/>
              </a:rPr>
              <a:t>hr</a:t>
            </a:r>
            <a:endParaRPr lang="en-US" sz="2200" dirty="0">
              <a:latin typeface="Calibri"/>
              <a:cs typeface="Calibri"/>
            </a:endParaRPr>
          </a:p>
          <a:p>
            <a:r>
              <a:rPr lang="en-US" sz="2200" dirty="0">
                <a:latin typeface="Calibri"/>
                <a:cs typeface="Calibri"/>
              </a:rPr>
              <a:t>If the employee worked 50hrs/week </a:t>
            </a:r>
            <a:r>
              <a:rPr lang="en-US" sz="2200" dirty="0">
                <a:latin typeface="Calibri"/>
                <a:cs typeface="Calibri"/>
                <a:sym typeface="Wingdings"/>
              </a:rPr>
              <a:t> 2,600 </a:t>
            </a:r>
            <a:r>
              <a:rPr lang="en-US" sz="2200" dirty="0" err="1">
                <a:latin typeface="Calibri"/>
                <a:cs typeface="Calibri"/>
                <a:sym typeface="Wingdings"/>
              </a:rPr>
              <a:t>hrs</a:t>
            </a:r>
            <a:r>
              <a:rPr lang="en-US" sz="2200" dirty="0">
                <a:latin typeface="Calibri"/>
                <a:cs typeface="Calibri"/>
                <a:sym typeface="Wingdings"/>
              </a:rPr>
              <a:t>/</a:t>
            </a:r>
            <a:r>
              <a:rPr lang="en-US" sz="2200" dirty="0" err="1">
                <a:latin typeface="Calibri"/>
                <a:cs typeface="Calibri"/>
                <a:sym typeface="Wingdings"/>
              </a:rPr>
              <a:t>yr</a:t>
            </a:r>
            <a:endParaRPr lang="en-US" sz="2200" dirty="0">
              <a:latin typeface="Calibri"/>
              <a:cs typeface="Calibri"/>
              <a:sym typeface="Wingdings"/>
            </a:endParaRPr>
          </a:p>
          <a:p>
            <a:pPr lvl="1"/>
            <a:r>
              <a:rPr lang="en-US" sz="2200" dirty="0">
                <a:latin typeface="Calibri"/>
                <a:cs typeface="Calibri"/>
                <a:sym typeface="Wingdings"/>
              </a:rPr>
              <a:t>His hourly pay rate would be: 30,000/2,600 </a:t>
            </a:r>
            <a:r>
              <a:rPr lang="en-US" sz="2200" dirty="0" err="1">
                <a:latin typeface="Calibri"/>
                <a:cs typeface="Calibri"/>
                <a:sym typeface="Wingdings"/>
              </a:rPr>
              <a:t>hrs</a:t>
            </a:r>
            <a:r>
              <a:rPr lang="en-US" sz="2200" dirty="0">
                <a:latin typeface="Calibri"/>
                <a:cs typeface="Calibri"/>
                <a:sym typeface="Wingdings"/>
              </a:rPr>
              <a:t> = $11.54/</a:t>
            </a:r>
            <a:r>
              <a:rPr lang="en-US" sz="2200" dirty="0" err="1">
                <a:latin typeface="Calibri"/>
                <a:cs typeface="Calibri"/>
                <a:sym typeface="Wingdings"/>
              </a:rPr>
              <a:t>hr</a:t>
            </a:r>
            <a:endParaRPr lang="en-US" sz="2200" dirty="0">
              <a:latin typeface="Calibri"/>
              <a:cs typeface="Calibri"/>
            </a:endParaRPr>
          </a:p>
        </p:txBody>
      </p:sp>
      <p:sp>
        <p:nvSpPr>
          <p:cNvPr id="4" name="TextBox 3"/>
          <p:cNvSpPr txBox="1"/>
          <p:nvPr/>
        </p:nvSpPr>
        <p:spPr>
          <a:xfrm>
            <a:off x="93487" y="5863729"/>
            <a:ext cx="8909411" cy="461665"/>
          </a:xfrm>
          <a:prstGeom prst="rect">
            <a:avLst/>
          </a:prstGeom>
          <a:noFill/>
        </p:spPr>
        <p:txBody>
          <a:bodyPr wrap="none" rtlCol="0">
            <a:spAutoFit/>
          </a:bodyPr>
          <a:lstStyle/>
          <a:p>
            <a:r>
              <a:rPr lang="en-US" sz="2400" b="1" dirty="0"/>
              <a:t>2,080 is the number usually used to calculate the conversions</a:t>
            </a:r>
          </a:p>
        </p:txBody>
      </p:sp>
      <p:sp>
        <p:nvSpPr>
          <p:cNvPr id="5" name="Slide Number Placeholder 4"/>
          <p:cNvSpPr>
            <a:spLocks noGrp="1"/>
          </p:cNvSpPr>
          <p:nvPr>
            <p:ph type="sldNum" sz="quarter" idx="12"/>
          </p:nvPr>
        </p:nvSpPr>
        <p:spPr/>
        <p:txBody>
          <a:bodyPr/>
          <a:lstStyle/>
          <a:p>
            <a:fld id="{162F1D00-BD13-4404-86B0-79703945A0A7}" type="slidenum">
              <a:rPr lang="en-US" smtClean="0"/>
              <a:t>30</a:t>
            </a:fld>
            <a:endParaRPr lang="en-US"/>
          </a:p>
        </p:txBody>
      </p:sp>
    </p:spTree>
    <p:extLst>
      <p:ext uri="{BB962C8B-B14F-4D97-AF65-F5344CB8AC3E}">
        <p14:creationId xmlns:p14="http://schemas.microsoft.com/office/powerpoint/2010/main" val="1189544775"/>
      </p:ext>
    </p:extLst>
  </p:cSld>
  <p:clrMapOvr>
    <a:masterClrMapping/>
  </p:clrMapOvr>
  <p:transition spd="slow">
    <p:wip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a:cs typeface="Calibri"/>
              </a:rPr>
              <a:t>Compensatory Time</a:t>
            </a:r>
          </a:p>
        </p:txBody>
      </p:sp>
      <p:sp>
        <p:nvSpPr>
          <p:cNvPr id="3" name="Content Placeholder 2"/>
          <p:cNvSpPr>
            <a:spLocks noGrp="1"/>
          </p:cNvSpPr>
          <p:nvPr>
            <p:ph idx="1"/>
          </p:nvPr>
        </p:nvSpPr>
        <p:spPr>
          <a:xfrm>
            <a:off x="498474" y="1367852"/>
            <a:ext cx="7657748" cy="5229576"/>
          </a:xfrm>
        </p:spPr>
        <p:txBody>
          <a:bodyPr>
            <a:noAutofit/>
          </a:bodyPr>
          <a:lstStyle/>
          <a:p>
            <a:r>
              <a:rPr lang="en-US" sz="2400" b="1" dirty="0">
                <a:latin typeface="Calibri"/>
                <a:cs typeface="Calibri"/>
              </a:rPr>
              <a:t>Compensatory time is a benefit that is given at the discretion of the employer</a:t>
            </a:r>
          </a:p>
          <a:p>
            <a:r>
              <a:rPr lang="en-US" sz="2400" dirty="0">
                <a:latin typeface="Calibri"/>
                <a:cs typeface="Calibri"/>
              </a:rPr>
              <a:t>Consider an employee who worked 8 additional hours throughout a period of 2 weeks. The employer may suggest to the employee to take one day off on another week of the month</a:t>
            </a:r>
          </a:p>
          <a:p>
            <a:r>
              <a:rPr lang="en-US" sz="2400" dirty="0">
                <a:latin typeface="Calibri"/>
                <a:cs typeface="Calibri"/>
              </a:rPr>
              <a:t>There is potential for </a:t>
            </a:r>
            <a:r>
              <a:rPr lang="en-US" sz="2400" b="1" dirty="0">
                <a:latin typeface="Calibri"/>
                <a:cs typeface="Calibri"/>
              </a:rPr>
              <a:t>abuse</a:t>
            </a:r>
            <a:r>
              <a:rPr lang="en-US" sz="2400" dirty="0">
                <a:latin typeface="Calibri"/>
                <a:cs typeface="Calibri"/>
              </a:rPr>
              <a:t> when this system is in place </a:t>
            </a:r>
          </a:p>
          <a:p>
            <a:pPr lvl="1"/>
            <a:r>
              <a:rPr lang="en-US" sz="2200" b="1" dirty="0">
                <a:latin typeface="Calibri"/>
                <a:cs typeface="Calibri"/>
              </a:rPr>
              <a:t>Strict policies should be in place</a:t>
            </a:r>
            <a:r>
              <a:rPr lang="en-US" sz="2200" dirty="0">
                <a:latin typeface="Calibri"/>
                <a:cs typeface="Calibri"/>
              </a:rPr>
              <a:t> to prevent the accumulation of large number of hours (i.e. employee must use compensatory time within 60 days or else will lose it)</a:t>
            </a:r>
          </a:p>
        </p:txBody>
      </p:sp>
      <p:sp>
        <p:nvSpPr>
          <p:cNvPr id="4" name="Slide Number Placeholder 3"/>
          <p:cNvSpPr>
            <a:spLocks noGrp="1"/>
          </p:cNvSpPr>
          <p:nvPr>
            <p:ph type="sldNum" sz="quarter" idx="12"/>
          </p:nvPr>
        </p:nvSpPr>
        <p:spPr/>
        <p:txBody>
          <a:bodyPr/>
          <a:lstStyle/>
          <a:p>
            <a:fld id="{162F1D00-BD13-4404-86B0-79703945A0A7}" type="slidenum">
              <a:rPr lang="en-US" smtClean="0"/>
              <a:t>31</a:t>
            </a:fld>
            <a:endParaRPr lang="en-US"/>
          </a:p>
        </p:txBody>
      </p:sp>
    </p:spTree>
    <p:extLst>
      <p:ext uri="{BB962C8B-B14F-4D97-AF65-F5344CB8AC3E}">
        <p14:creationId xmlns:p14="http://schemas.microsoft.com/office/powerpoint/2010/main" val="2829460166"/>
      </p:ext>
    </p:extLst>
  </p:cSld>
  <p:clrMapOvr>
    <a:masterClrMapping/>
  </p:clrMapOvr>
  <p:transition spd="slow">
    <p:wip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a:cs typeface="Calibri"/>
              </a:rPr>
              <a:t>On Call</a:t>
            </a:r>
          </a:p>
        </p:txBody>
      </p:sp>
      <p:sp>
        <p:nvSpPr>
          <p:cNvPr id="3" name="Content Placeholder 2"/>
          <p:cNvSpPr>
            <a:spLocks noGrp="1"/>
          </p:cNvSpPr>
          <p:nvPr>
            <p:ph idx="1"/>
          </p:nvPr>
        </p:nvSpPr>
        <p:spPr>
          <a:xfrm>
            <a:off x="498474" y="1281117"/>
            <a:ext cx="7657748" cy="5576883"/>
          </a:xfrm>
        </p:spPr>
        <p:txBody>
          <a:bodyPr>
            <a:normAutofit/>
          </a:bodyPr>
          <a:lstStyle/>
          <a:p>
            <a:r>
              <a:rPr lang="en-US" sz="2300" dirty="0">
                <a:latin typeface="Calibri"/>
                <a:cs typeface="Calibri"/>
              </a:rPr>
              <a:t>Some positions require that an employee be available to be called in to work in case of an emergency. It requires that the individual be available during off hours via a beeper, a cellular phone, e-mail etc. (i.e. physicians, pharmacists, dietitians etc.)</a:t>
            </a:r>
          </a:p>
          <a:p>
            <a:r>
              <a:rPr lang="en-US" sz="2300" dirty="0">
                <a:latin typeface="Calibri"/>
                <a:cs typeface="Calibri"/>
              </a:rPr>
              <a:t>Must be stated in the job description as a condition of employment and employees should know how frequently they will be scheduled to be on call</a:t>
            </a:r>
          </a:p>
          <a:p>
            <a:r>
              <a:rPr lang="en-US" sz="2300" dirty="0">
                <a:latin typeface="Calibri"/>
                <a:cs typeface="Calibri"/>
              </a:rPr>
              <a:t>Employers may set up a pay structure to compensate individuals for the time that they are on call or for the hours that they work when they are called in; in other situations, it is paid back in compensatory time off and/or may even be considered part of the job and there is no additional pay</a:t>
            </a:r>
          </a:p>
        </p:txBody>
      </p:sp>
      <p:sp>
        <p:nvSpPr>
          <p:cNvPr id="4" name="Slide Number Placeholder 3"/>
          <p:cNvSpPr>
            <a:spLocks noGrp="1"/>
          </p:cNvSpPr>
          <p:nvPr>
            <p:ph type="sldNum" sz="quarter" idx="12"/>
          </p:nvPr>
        </p:nvSpPr>
        <p:spPr/>
        <p:txBody>
          <a:bodyPr/>
          <a:lstStyle/>
          <a:p>
            <a:fld id="{162F1D00-BD13-4404-86B0-79703945A0A7}" type="slidenum">
              <a:rPr lang="en-US" smtClean="0"/>
              <a:t>32</a:t>
            </a:fld>
            <a:endParaRPr lang="en-US"/>
          </a:p>
        </p:txBody>
      </p:sp>
    </p:spTree>
    <p:extLst>
      <p:ext uri="{BB962C8B-B14F-4D97-AF65-F5344CB8AC3E}">
        <p14:creationId xmlns:p14="http://schemas.microsoft.com/office/powerpoint/2010/main" val="956574742"/>
      </p:ext>
    </p:extLst>
  </p:cSld>
  <p:clrMapOvr>
    <a:masterClrMapping/>
  </p:clrMapOvr>
  <p:transition spd="slow">
    <p:wip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436380" y="2754180"/>
            <a:ext cx="6018373" cy="1362075"/>
          </a:xfrm>
        </p:spPr>
        <p:txBody>
          <a:bodyPr>
            <a:noAutofit/>
          </a:bodyPr>
          <a:lstStyle/>
          <a:p>
            <a:r>
              <a:rPr lang="en-US" sz="4400" dirty="0">
                <a:latin typeface="Calibri"/>
                <a:cs typeface="Calibri"/>
              </a:rPr>
              <a:t>DETERMINING STAFFING NEEDS </a:t>
            </a:r>
          </a:p>
        </p:txBody>
      </p:sp>
      <p:sp>
        <p:nvSpPr>
          <p:cNvPr id="2" name="Slide Number Placeholder 1"/>
          <p:cNvSpPr>
            <a:spLocks noGrp="1"/>
          </p:cNvSpPr>
          <p:nvPr>
            <p:ph type="sldNum" sz="quarter" idx="12"/>
          </p:nvPr>
        </p:nvSpPr>
        <p:spPr/>
        <p:txBody>
          <a:bodyPr/>
          <a:lstStyle/>
          <a:p>
            <a:fld id="{162F1D00-BD13-4404-86B0-79703945A0A7}" type="slidenum">
              <a:rPr lang="en-US" smtClean="0"/>
              <a:t>33</a:t>
            </a:fld>
            <a:endParaRPr lang="en-US"/>
          </a:p>
        </p:txBody>
      </p:sp>
    </p:spTree>
    <p:extLst>
      <p:ext uri="{BB962C8B-B14F-4D97-AF65-F5344CB8AC3E}">
        <p14:creationId xmlns:p14="http://schemas.microsoft.com/office/powerpoint/2010/main" val="63521021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a:cs typeface="Calibri"/>
              </a:rPr>
              <a:t>Determining Staffing Needs</a:t>
            </a:r>
          </a:p>
        </p:txBody>
      </p:sp>
      <p:sp>
        <p:nvSpPr>
          <p:cNvPr id="3" name="Content Placeholder 2"/>
          <p:cNvSpPr>
            <a:spLocks noGrp="1"/>
          </p:cNvSpPr>
          <p:nvPr>
            <p:ph idx="1"/>
          </p:nvPr>
        </p:nvSpPr>
        <p:spPr>
          <a:xfrm>
            <a:off x="512585" y="1440645"/>
            <a:ext cx="7657748" cy="5046133"/>
          </a:xfrm>
        </p:spPr>
        <p:txBody>
          <a:bodyPr/>
          <a:lstStyle/>
          <a:p>
            <a:r>
              <a:rPr lang="en-US" sz="2400" dirty="0">
                <a:latin typeface="Calibri"/>
                <a:cs typeface="Calibri"/>
              </a:rPr>
              <a:t>Employee labor is the single largest expense in foodservice operations</a:t>
            </a:r>
          </a:p>
          <a:p>
            <a:r>
              <a:rPr lang="en-US" sz="2400" dirty="0">
                <a:latin typeface="Calibri"/>
                <a:cs typeface="Calibri"/>
              </a:rPr>
              <a:t>The challenge for managers is to match the number &amp; skill set of employees to the level of services needed </a:t>
            </a:r>
          </a:p>
          <a:p>
            <a:r>
              <a:rPr lang="en-US" sz="2400" dirty="0">
                <a:latin typeface="Calibri"/>
                <a:cs typeface="Calibri"/>
              </a:rPr>
              <a:t>Food service experiences significant changes in meal volume during peak meal time periods </a:t>
            </a:r>
          </a:p>
          <a:p>
            <a:r>
              <a:rPr lang="en-US" sz="2400" dirty="0">
                <a:latin typeface="Calibri"/>
                <a:cs typeface="Calibri"/>
              </a:rPr>
              <a:t>Managers must evaluate the current production and delivery models but also closely monitor the changing industry to find the best mix of equipment and labor for their operation</a:t>
            </a:r>
          </a:p>
          <a:p>
            <a:pPr marL="0" indent="0">
              <a:buNone/>
            </a:pPr>
            <a:endParaRPr lang="en-US" dirty="0">
              <a:latin typeface="Calibri"/>
              <a:cs typeface="Calibri"/>
            </a:endParaRPr>
          </a:p>
        </p:txBody>
      </p:sp>
      <p:sp>
        <p:nvSpPr>
          <p:cNvPr id="4" name="Slide Number Placeholder 3"/>
          <p:cNvSpPr>
            <a:spLocks noGrp="1"/>
          </p:cNvSpPr>
          <p:nvPr>
            <p:ph type="sldNum" sz="quarter" idx="12"/>
          </p:nvPr>
        </p:nvSpPr>
        <p:spPr/>
        <p:txBody>
          <a:bodyPr/>
          <a:lstStyle/>
          <a:p>
            <a:fld id="{162F1D00-BD13-4404-86B0-79703945A0A7}" type="slidenum">
              <a:rPr lang="en-US" smtClean="0"/>
              <a:t>34</a:t>
            </a:fld>
            <a:endParaRPr lang="en-US"/>
          </a:p>
        </p:txBody>
      </p:sp>
    </p:spTree>
    <p:extLst>
      <p:ext uri="{BB962C8B-B14F-4D97-AF65-F5344CB8AC3E}">
        <p14:creationId xmlns:p14="http://schemas.microsoft.com/office/powerpoint/2010/main" val="1512549042"/>
      </p:ext>
    </p:extLst>
  </p:cSld>
  <p:clrMapOvr>
    <a:masterClrMapping/>
  </p:clrMapOvr>
  <p:transition spd="slow">
    <p:wip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a:cs typeface="Calibri"/>
              </a:rPr>
              <a:t>Why Do we Use FTE ?</a:t>
            </a:r>
          </a:p>
        </p:txBody>
      </p:sp>
      <p:sp>
        <p:nvSpPr>
          <p:cNvPr id="3" name="Content Placeholder 2"/>
          <p:cNvSpPr>
            <a:spLocks noGrp="1"/>
          </p:cNvSpPr>
          <p:nvPr>
            <p:ph idx="1"/>
          </p:nvPr>
        </p:nvSpPr>
        <p:spPr>
          <a:xfrm>
            <a:off x="498474" y="1628424"/>
            <a:ext cx="7657748" cy="4995114"/>
          </a:xfrm>
        </p:spPr>
        <p:txBody>
          <a:bodyPr>
            <a:normAutofit/>
          </a:bodyPr>
          <a:lstStyle/>
          <a:p>
            <a:r>
              <a:rPr lang="en-US" sz="2600" dirty="0">
                <a:latin typeface="Calibri"/>
                <a:cs typeface="Calibri"/>
              </a:rPr>
              <a:t>Important for budgeting purposes, staffing and determining productivity</a:t>
            </a:r>
          </a:p>
          <a:p>
            <a:r>
              <a:rPr lang="en-US" sz="2600" dirty="0">
                <a:latin typeface="Calibri"/>
                <a:cs typeface="Calibri"/>
              </a:rPr>
              <a:t>FTEs are obtained by dividing the total number of labor hours worked </a:t>
            </a:r>
            <a:r>
              <a:rPr lang="en-US" sz="2600" b="1" dirty="0">
                <a:latin typeface="Calibri"/>
                <a:cs typeface="Calibri"/>
              </a:rPr>
              <a:t>in a week by all employees by 40</a:t>
            </a:r>
            <a:r>
              <a:rPr lang="en-US" sz="2600" dirty="0">
                <a:latin typeface="Calibri"/>
                <a:cs typeface="Calibri"/>
              </a:rPr>
              <a:t>; </a:t>
            </a:r>
            <a:r>
              <a:rPr lang="en-US" sz="2600" b="1" dirty="0">
                <a:latin typeface="Calibri"/>
                <a:cs typeface="Calibri"/>
              </a:rPr>
              <a:t>in a year by 2080</a:t>
            </a:r>
            <a:endParaRPr lang="en-US" sz="2600" dirty="0">
              <a:latin typeface="Calibri"/>
              <a:cs typeface="Calibri"/>
            </a:endParaRPr>
          </a:p>
          <a:p>
            <a:pPr marL="228600" lvl="1" indent="0">
              <a:buNone/>
            </a:pPr>
            <a:endParaRPr lang="en-US" sz="2600" dirty="0">
              <a:latin typeface="Calibri"/>
              <a:cs typeface="Calibri"/>
            </a:endParaRPr>
          </a:p>
          <a:p>
            <a:endParaRPr lang="en-US" dirty="0">
              <a:latin typeface="Calibri"/>
              <a:cs typeface="Calibri"/>
            </a:endParaRPr>
          </a:p>
        </p:txBody>
      </p:sp>
      <p:sp>
        <p:nvSpPr>
          <p:cNvPr id="4" name="Slide Number Placeholder 3"/>
          <p:cNvSpPr>
            <a:spLocks noGrp="1"/>
          </p:cNvSpPr>
          <p:nvPr>
            <p:ph type="sldNum" sz="quarter" idx="12"/>
          </p:nvPr>
        </p:nvSpPr>
        <p:spPr/>
        <p:txBody>
          <a:bodyPr/>
          <a:lstStyle/>
          <a:p>
            <a:fld id="{162F1D00-BD13-4404-86B0-79703945A0A7}" type="slidenum">
              <a:rPr lang="en-US" smtClean="0"/>
              <a:t>35</a:t>
            </a:fld>
            <a:endParaRPr lang="en-US"/>
          </a:p>
        </p:txBody>
      </p:sp>
    </p:spTree>
    <p:extLst>
      <p:ext uri="{BB962C8B-B14F-4D97-AF65-F5344CB8AC3E}">
        <p14:creationId xmlns:p14="http://schemas.microsoft.com/office/powerpoint/2010/main" val="1376796205"/>
      </p:ext>
    </p:extLst>
  </p:cSld>
  <p:clrMapOvr>
    <a:masterClrMapping/>
  </p:clrMapOvr>
  <p:transition spd="slow">
    <p:wip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a:cs typeface="Calibri"/>
              </a:rPr>
              <a:t>Why Do we Use FTE ?</a:t>
            </a:r>
          </a:p>
        </p:txBody>
      </p:sp>
      <p:sp>
        <p:nvSpPr>
          <p:cNvPr id="3" name="Content Placeholder 2"/>
          <p:cNvSpPr>
            <a:spLocks noGrp="1"/>
          </p:cNvSpPr>
          <p:nvPr>
            <p:ph idx="1"/>
          </p:nvPr>
        </p:nvSpPr>
        <p:spPr>
          <a:xfrm>
            <a:off x="498474" y="1628424"/>
            <a:ext cx="7657748" cy="4995114"/>
          </a:xfrm>
        </p:spPr>
        <p:txBody>
          <a:bodyPr>
            <a:normAutofit/>
          </a:bodyPr>
          <a:lstStyle/>
          <a:p>
            <a:r>
              <a:rPr lang="en-US" sz="2400" dirty="0">
                <a:latin typeface="Calibri"/>
                <a:cs typeface="Calibri"/>
              </a:rPr>
              <a:t>An organization might have 10 FTEs but employs 14 different people because of part-time status i.e. </a:t>
            </a:r>
          </a:p>
          <a:p>
            <a:pPr lvl="1"/>
            <a:r>
              <a:rPr lang="en-US" sz="2400" dirty="0">
                <a:latin typeface="Calibri"/>
                <a:cs typeface="Calibri"/>
              </a:rPr>
              <a:t>8 full-time cooks (40 hours per week) </a:t>
            </a:r>
            <a:r>
              <a:rPr lang="en-US" sz="2400" dirty="0">
                <a:latin typeface="Calibri"/>
                <a:cs typeface="Calibri"/>
                <a:sym typeface="Wingdings"/>
              </a:rPr>
              <a:t> 8 FTE</a:t>
            </a:r>
            <a:endParaRPr lang="en-US" sz="2400" dirty="0">
              <a:latin typeface="Calibri"/>
              <a:cs typeface="Calibri"/>
            </a:endParaRPr>
          </a:p>
          <a:p>
            <a:pPr lvl="1"/>
            <a:r>
              <a:rPr lang="en-US" sz="2400" dirty="0">
                <a:latin typeface="Calibri"/>
                <a:cs typeface="Calibri"/>
              </a:rPr>
              <a:t>2 cooks employed 20 hours per week </a:t>
            </a:r>
            <a:r>
              <a:rPr lang="en-US" sz="2400" dirty="0">
                <a:latin typeface="Calibri"/>
                <a:cs typeface="Calibri"/>
                <a:sym typeface="Wingdings"/>
              </a:rPr>
              <a:t> 1 FTE</a:t>
            </a:r>
            <a:endParaRPr lang="en-US" sz="2400" dirty="0">
              <a:latin typeface="Calibri"/>
              <a:cs typeface="Calibri"/>
            </a:endParaRPr>
          </a:p>
          <a:p>
            <a:pPr lvl="1"/>
            <a:r>
              <a:rPr lang="en-US" sz="2400" dirty="0">
                <a:latin typeface="Calibri"/>
                <a:cs typeface="Calibri"/>
              </a:rPr>
              <a:t>4 food service workers employed 10 hours/week </a:t>
            </a:r>
            <a:r>
              <a:rPr lang="en-US" sz="2400" dirty="0">
                <a:latin typeface="Calibri"/>
                <a:cs typeface="Calibri"/>
                <a:sym typeface="Wingdings"/>
              </a:rPr>
              <a:t> 1 FTE</a:t>
            </a:r>
          </a:p>
          <a:p>
            <a:pPr marL="228600" lvl="1" indent="0">
              <a:buNone/>
            </a:pPr>
            <a:endParaRPr lang="en-US" sz="2400" dirty="0">
              <a:latin typeface="Calibri"/>
              <a:cs typeface="Calibri"/>
              <a:sym typeface="Wingdings"/>
            </a:endParaRPr>
          </a:p>
          <a:p>
            <a:pPr lvl="1"/>
            <a:r>
              <a:rPr lang="en-US" sz="2400" dirty="0">
                <a:latin typeface="Calibri"/>
                <a:cs typeface="Calibri"/>
                <a:sym typeface="Wingdings"/>
              </a:rPr>
              <a:t>FTEs= (8 x 40) + (2 x 20) + (4 x 10) =  320 + 40 + 40= 400/40= 10</a:t>
            </a:r>
          </a:p>
          <a:p>
            <a:pPr lvl="1"/>
            <a:endParaRPr lang="en-US" dirty="0">
              <a:latin typeface="Calibri"/>
              <a:cs typeface="Calibri"/>
            </a:endParaRPr>
          </a:p>
          <a:p>
            <a:endParaRPr lang="en-US" dirty="0">
              <a:latin typeface="Calibri"/>
              <a:cs typeface="Calibri"/>
            </a:endParaRPr>
          </a:p>
        </p:txBody>
      </p:sp>
      <p:sp>
        <p:nvSpPr>
          <p:cNvPr id="4" name="Slide Number Placeholder 3"/>
          <p:cNvSpPr>
            <a:spLocks noGrp="1"/>
          </p:cNvSpPr>
          <p:nvPr>
            <p:ph type="sldNum" sz="quarter" idx="12"/>
          </p:nvPr>
        </p:nvSpPr>
        <p:spPr/>
        <p:txBody>
          <a:bodyPr/>
          <a:lstStyle/>
          <a:p>
            <a:fld id="{162F1D00-BD13-4404-86B0-79703945A0A7}" type="slidenum">
              <a:rPr lang="en-US" smtClean="0"/>
              <a:t>36</a:t>
            </a:fld>
            <a:endParaRPr lang="en-US"/>
          </a:p>
        </p:txBody>
      </p:sp>
    </p:spTree>
    <p:extLst>
      <p:ext uri="{BB962C8B-B14F-4D97-AF65-F5344CB8AC3E}">
        <p14:creationId xmlns:p14="http://schemas.microsoft.com/office/powerpoint/2010/main" val="938769632"/>
      </p:ext>
    </p:extLst>
  </p:cSld>
  <p:clrMapOvr>
    <a:masterClrMapping/>
  </p:clrMapOvr>
  <p:transition spd="slow">
    <p:wip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a:cs typeface="Calibri"/>
              </a:rPr>
              <a:t>Full Time Equivalents (FTEs) </a:t>
            </a:r>
          </a:p>
        </p:txBody>
      </p:sp>
      <p:sp>
        <p:nvSpPr>
          <p:cNvPr id="3" name="Content Placeholder 2"/>
          <p:cNvSpPr>
            <a:spLocks noGrp="1"/>
          </p:cNvSpPr>
          <p:nvPr>
            <p:ph idx="1"/>
          </p:nvPr>
        </p:nvSpPr>
        <p:spPr>
          <a:xfrm>
            <a:off x="498474" y="1628424"/>
            <a:ext cx="7556313" cy="4679243"/>
          </a:xfrm>
        </p:spPr>
        <p:txBody>
          <a:bodyPr>
            <a:normAutofit/>
          </a:bodyPr>
          <a:lstStyle/>
          <a:p>
            <a:r>
              <a:rPr lang="en-US" sz="2400" dirty="0">
                <a:latin typeface="Calibri"/>
                <a:cs typeface="Calibri"/>
              </a:rPr>
              <a:t>A department has: </a:t>
            </a:r>
          </a:p>
          <a:p>
            <a:pPr lvl="1"/>
            <a:r>
              <a:rPr lang="en-US" sz="2400" dirty="0">
                <a:latin typeface="Calibri"/>
                <a:cs typeface="Calibri"/>
              </a:rPr>
              <a:t>25 employees x 40 hours/week = 1,000 hours </a:t>
            </a:r>
          </a:p>
          <a:p>
            <a:pPr lvl="1"/>
            <a:r>
              <a:rPr lang="en-US" sz="2400" dirty="0">
                <a:latin typeface="Calibri"/>
                <a:cs typeface="Calibri"/>
              </a:rPr>
              <a:t>12 employees x 20 hours = 240 hours</a:t>
            </a:r>
          </a:p>
          <a:p>
            <a:pPr lvl="1"/>
            <a:r>
              <a:rPr lang="en-US" sz="2400" dirty="0">
                <a:latin typeface="Calibri"/>
                <a:cs typeface="Calibri"/>
              </a:rPr>
              <a:t>6 employees x 10 hours = 60 hours</a:t>
            </a:r>
          </a:p>
          <a:p>
            <a:pPr marL="228600" lvl="1" indent="0">
              <a:buNone/>
            </a:pPr>
            <a:r>
              <a:rPr lang="en-US" sz="2400" b="1" dirty="0">
                <a:latin typeface="Calibri"/>
                <a:cs typeface="Calibri"/>
              </a:rPr>
              <a:t> </a:t>
            </a:r>
          </a:p>
          <a:p>
            <a:pPr marL="457200" indent="-457200">
              <a:buAutoNum type="arabicParenR"/>
            </a:pPr>
            <a:r>
              <a:rPr lang="en-US" sz="2400" dirty="0">
                <a:latin typeface="Calibri"/>
                <a:cs typeface="Calibri"/>
              </a:rPr>
              <a:t>What is the total number of worked hours/week? </a:t>
            </a:r>
          </a:p>
          <a:p>
            <a:pPr marL="457200" indent="-457200">
              <a:buAutoNum type="arabicParenR"/>
            </a:pPr>
            <a:r>
              <a:rPr lang="en-US" sz="2400" dirty="0">
                <a:latin typeface="Calibri"/>
                <a:cs typeface="Calibri"/>
              </a:rPr>
              <a:t>How many employees does the department have? </a:t>
            </a:r>
          </a:p>
          <a:p>
            <a:pPr marL="457200" indent="-457200">
              <a:buAutoNum type="arabicParenR"/>
            </a:pPr>
            <a:r>
              <a:rPr lang="en-US" sz="2400" dirty="0">
                <a:latin typeface="Calibri"/>
                <a:cs typeface="Calibri"/>
              </a:rPr>
              <a:t>How many FTE’s does the department have?</a:t>
            </a:r>
          </a:p>
          <a:p>
            <a:pPr marL="0" indent="0">
              <a:buNone/>
            </a:pPr>
            <a:endParaRPr lang="en-US" dirty="0">
              <a:latin typeface="Calibri"/>
              <a:cs typeface="Calibri"/>
            </a:endParaRPr>
          </a:p>
        </p:txBody>
      </p:sp>
      <p:sp>
        <p:nvSpPr>
          <p:cNvPr id="4" name="Slide Number Placeholder 3"/>
          <p:cNvSpPr>
            <a:spLocks noGrp="1"/>
          </p:cNvSpPr>
          <p:nvPr>
            <p:ph type="sldNum" sz="quarter" idx="12"/>
          </p:nvPr>
        </p:nvSpPr>
        <p:spPr/>
        <p:txBody>
          <a:bodyPr/>
          <a:lstStyle/>
          <a:p>
            <a:fld id="{162F1D00-BD13-4404-86B0-79703945A0A7}" type="slidenum">
              <a:rPr lang="en-US" smtClean="0"/>
              <a:t>37</a:t>
            </a:fld>
            <a:endParaRPr lang="en-US"/>
          </a:p>
        </p:txBody>
      </p:sp>
    </p:spTree>
    <p:extLst>
      <p:ext uri="{BB962C8B-B14F-4D97-AF65-F5344CB8AC3E}">
        <p14:creationId xmlns:p14="http://schemas.microsoft.com/office/powerpoint/2010/main" val="1926621886"/>
      </p:ext>
    </p:extLst>
  </p:cSld>
  <p:clrMapOvr>
    <a:masterClrMapping/>
  </p:clrMapOvr>
  <p:transition spd="slow">
    <p:wip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a:cs typeface="Calibri"/>
              </a:rPr>
              <a:t>Example 1</a:t>
            </a:r>
          </a:p>
        </p:txBody>
      </p:sp>
      <p:sp>
        <p:nvSpPr>
          <p:cNvPr id="3" name="Content Placeholder 2"/>
          <p:cNvSpPr>
            <a:spLocks noGrp="1"/>
          </p:cNvSpPr>
          <p:nvPr>
            <p:ph idx="1"/>
          </p:nvPr>
        </p:nvSpPr>
        <p:spPr>
          <a:xfrm>
            <a:off x="498474" y="1628424"/>
            <a:ext cx="7657748" cy="5229576"/>
          </a:xfrm>
        </p:spPr>
        <p:txBody>
          <a:bodyPr>
            <a:normAutofit/>
          </a:bodyPr>
          <a:lstStyle/>
          <a:p>
            <a:r>
              <a:rPr lang="en-US" sz="2400" dirty="0">
                <a:latin typeface="Calibri"/>
                <a:cs typeface="Calibri"/>
              </a:rPr>
              <a:t>A hospital expects to serve 9300 meals for the month of May. The foodservice usually produces 5 meals/labor hour. How many FTEs are required to serve the expected number of meals for the month of May?</a:t>
            </a:r>
          </a:p>
        </p:txBody>
      </p:sp>
      <p:sp>
        <p:nvSpPr>
          <p:cNvPr id="4" name="Slide Number Placeholder 3"/>
          <p:cNvSpPr>
            <a:spLocks noGrp="1"/>
          </p:cNvSpPr>
          <p:nvPr>
            <p:ph type="sldNum" sz="quarter" idx="12"/>
          </p:nvPr>
        </p:nvSpPr>
        <p:spPr/>
        <p:txBody>
          <a:bodyPr/>
          <a:lstStyle/>
          <a:p>
            <a:fld id="{162F1D00-BD13-4404-86B0-79703945A0A7}" type="slidenum">
              <a:rPr lang="en-US" smtClean="0"/>
              <a:t>38</a:t>
            </a:fld>
            <a:endParaRPr lang="en-US"/>
          </a:p>
        </p:txBody>
      </p:sp>
    </p:spTree>
    <p:extLst>
      <p:ext uri="{BB962C8B-B14F-4D97-AF65-F5344CB8AC3E}">
        <p14:creationId xmlns:p14="http://schemas.microsoft.com/office/powerpoint/2010/main" val="2655565186"/>
      </p:ext>
    </p:extLst>
  </p:cSld>
  <p:clrMapOvr>
    <a:masterClrMapping/>
  </p:clrMapOvr>
  <p:transition spd="slow">
    <p:wipe/>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a:cs typeface="Calibri"/>
              </a:rPr>
              <a:t>Example 1</a:t>
            </a:r>
          </a:p>
        </p:txBody>
      </p:sp>
      <p:sp>
        <p:nvSpPr>
          <p:cNvPr id="3" name="Content Placeholder 2"/>
          <p:cNvSpPr>
            <a:spLocks noGrp="1"/>
          </p:cNvSpPr>
          <p:nvPr>
            <p:ph idx="1"/>
          </p:nvPr>
        </p:nvSpPr>
        <p:spPr>
          <a:xfrm>
            <a:off x="498474" y="1628424"/>
            <a:ext cx="7657748" cy="5229576"/>
          </a:xfrm>
        </p:spPr>
        <p:txBody>
          <a:bodyPr>
            <a:normAutofit/>
          </a:bodyPr>
          <a:lstStyle/>
          <a:p>
            <a:r>
              <a:rPr lang="en-US" sz="2400" dirty="0">
                <a:latin typeface="Calibri"/>
                <a:cs typeface="Calibri"/>
              </a:rPr>
              <a:t>A hospital expects to serve 9300 meals for the month of May. The foodservice usually produces 5 meals/labor hour. How many FTEs are required to serve the expected number of meals for the month of May?</a:t>
            </a:r>
          </a:p>
          <a:p>
            <a:r>
              <a:rPr lang="en-US" sz="2400" dirty="0">
                <a:latin typeface="Calibri"/>
                <a:cs typeface="Calibri"/>
                <a:sym typeface="Wingdings"/>
              </a:rPr>
              <a:t>5 meals  1 hour</a:t>
            </a:r>
            <a:br>
              <a:rPr lang="en-US" sz="2400" dirty="0">
                <a:latin typeface="Calibri"/>
                <a:cs typeface="Calibri"/>
                <a:sym typeface="Wingdings"/>
              </a:rPr>
            </a:br>
            <a:r>
              <a:rPr lang="en-US" sz="2400" dirty="0">
                <a:latin typeface="Calibri"/>
                <a:cs typeface="Calibri"/>
              </a:rPr>
              <a:t>9,300 meals </a:t>
            </a:r>
            <a:r>
              <a:rPr lang="en-US" sz="2400" dirty="0">
                <a:latin typeface="Calibri"/>
                <a:cs typeface="Calibri"/>
                <a:sym typeface="Wingdings"/>
              </a:rPr>
              <a:t>  ? hours</a:t>
            </a:r>
            <a:br>
              <a:rPr lang="en-US" sz="2400" dirty="0">
                <a:latin typeface="Calibri"/>
                <a:cs typeface="Calibri"/>
                <a:sym typeface="Wingdings"/>
              </a:rPr>
            </a:br>
            <a:r>
              <a:rPr lang="en-US" sz="2400" dirty="0">
                <a:latin typeface="Calibri"/>
                <a:cs typeface="Calibri"/>
              </a:rPr>
              <a:t>9.300/5 = 1,860 labor hours</a:t>
            </a:r>
          </a:p>
          <a:p>
            <a:r>
              <a:rPr lang="en-US" sz="2400" dirty="0">
                <a:latin typeface="Calibri"/>
                <a:cs typeface="Calibri"/>
              </a:rPr>
              <a:t>2080 hours </a:t>
            </a:r>
            <a:r>
              <a:rPr lang="en-US" sz="2400" dirty="0">
                <a:latin typeface="Calibri"/>
                <a:cs typeface="Calibri"/>
                <a:sym typeface="Wingdings"/>
              </a:rPr>
              <a:t> 12 months </a:t>
            </a:r>
            <a:br>
              <a:rPr lang="en-US" sz="2400" dirty="0">
                <a:latin typeface="Calibri"/>
                <a:cs typeface="Calibri"/>
                <a:sym typeface="Wingdings"/>
              </a:rPr>
            </a:br>
            <a:r>
              <a:rPr lang="en-US" sz="2400" dirty="0">
                <a:latin typeface="Calibri"/>
                <a:cs typeface="Calibri"/>
                <a:sym typeface="Wingdings"/>
              </a:rPr>
              <a:t>? Hours  1 month</a:t>
            </a:r>
            <a:br>
              <a:rPr lang="en-US" sz="2400" dirty="0">
                <a:latin typeface="Calibri"/>
                <a:cs typeface="Calibri"/>
                <a:sym typeface="Wingdings"/>
              </a:rPr>
            </a:br>
            <a:r>
              <a:rPr lang="en-US" sz="2400" dirty="0">
                <a:latin typeface="Calibri"/>
                <a:cs typeface="Calibri"/>
                <a:sym typeface="Wingdings"/>
              </a:rPr>
              <a:t>2080/12 = 173 hours</a:t>
            </a:r>
            <a:endParaRPr lang="en-US" sz="2400" dirty="0">
              <a:latin typeface="Calibri"/>
              <a:cs typeface="Calibri"/>
            </a:endParaRPr>
          </a:p>
          <a:p>
            <a:r>
              <a:rPr lang="en-US" sz="2400" b="1" dirty="0">
                <a:latin typeface="Calibri"/>
                <a:cs typeface="Calibri"/>
              </a:rPr>
              <a:t>1,860/173 = 10.75 ~ 11 FTEs will be needed </a:t>
            </a:r>
          </a:p>
        </p:txBody>
      </p:sp>
      <p:sp>
        <p:nvSpPr>
          <p:cNvPr id="4" name="Slide Number Placeholder 3"/>
          <p:cNvSpPr>
            <a:spLocks noGrp="1"/>
          </p:cNvSpPr>
          <p:nvPr>
            <p:ph type="sldNum" sz="quarter" idx="12"/>
          </p:nvPr>
        </p:nvSpPr>
        <p:spPr/>
        <p:txBody>
          <a:bodyPr/>
          <a:lstStyle/>
          <a:p>
            <a:fld id="{162F1D00-BD13-4404-86B0-79703945A0A7}" type="slidenum">
              <a:rPr lang="en-US" smtClean="0"/>
              <a:t>39</a:t>
            </a:fld>
            <a:endParaRPr lang="en-US"/>
          </a:p>
        </p:txBody>
      </p:sp>
    </p:spTree>
    <p:extLst>
      <p:ext uri="{BB962C8B-B14F-4D97-AF65-F5344CB8AC3E}">
        <p14:creationId xmlns:p14="http://schemas.microsoft.com/office/powerpoint/2010/main" val="4194369380"/>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a:cs typeface="Calibri"/>
              </a:rPr>
              <a:t>1-Professional Staff</a:t>
            </a:r>
          </a:p>
        </p:txBody>
      </p:sp>
      <p:sp>
        <p:nvSpPr>
          <p:cNvPr id="3" name="Content Placeholder 2"/>
          <p:cNvSpPr>
            <a:spLocks noGrp="1"/>
          </p:cNvSpPr>
          <p:nvPr>
            <p:ph idx="1"/>
          </p:nvPr>
        </p:nvSpPr>
        <p:spPr>
          <a:xfrm>
            <a:off x="367104" y="1381506"/>
            <a:ext cx="7807326" cy="5446604"/>
          </a:xfrm>
        </p:spPr>
        <p:txBody>
          <a:bodyPr>
            <a:normAutofit/>
          </a:bodyPr>
          <a:lstStyle/>
          <a:p>
            <a:r>
              <a:rPr lang="en-US" sz="2600" dirty="0">
                <a:latin typeface="Calibri"/>
                <a:cs typeface="Calibri"/>
              </a:rPr>
              <a:t>Individuals who have </a:t>
            </a:r>
            <a:r>
              <a:rPr lang="en-US" sz="2600" b="1" dirty="0">
                <a:latin typeface="Calibri"/>
                <a:cs typeface="Calibri"/>
              </a:rPr>
              <a:t>extensive formal education </a:t>
            </a:r>
            <a:r>
              <a:rPr lang="en-US" sz="2600" dirty="0">
                <a:latin typeface="Calibri"/>
                <a:cs typeface="Calibri"/>
              </a:rPr>
              <a:t>in a field</a:t>
            </a:r>
          </a:p>
          <a:p>
            <a:r>
              <a:rPr lang="en-US" sz="2600" dirty="0">
                <a:latin typeface="Calibri"/>
                <a:cs typeface="Calibri"/>
              </a:rPr>
              <a:t>Have acquired the knowledge &amp; skills to make independent judgments and to function in that field with minimum supervision</a:t>
            </a:r>
          </a:p>
          <a:p>
            <a:r>
              <a:rPr lang="en-US" sz="2600" b="1" dirty="0">
                <a:latin typeface="Calibri"/>
                <a:cs typeface="Calibri"/>
              </a:rPr>
              <a:t>Entry-level dietetic professionals</a:t>
            </a:r>
            <a:r>
              <a:rPr lang="en-US" sz="2600" dirty="0">
                <a:latin typeface="Calibri"/>
                <a:cs typeface="Calibri"/>
              </a:rPr>
              <a:t>: have basic skills in nutritional assessment, MNT, community nutrition and foodservice systems </a:t>
            </a:r>
            <a:r>
              <a:rPr lang="en-US" sz="2600" dirty="0">
                <a:latin typeface="Calibri"/>
                <a:cs typeface="Calibri"/>
                <a:sym typeface="Wingdings"/>
              </a:rPr>
              <a:t> able to work independently as generalist dietitians, requiring minimum supervision </a:t>
            </a:r>
          </a:p>
          <a:p>
            <a:pPr lvl="1"/>
            <a:r>
              <a:rPr lang="en-US" sz="2400" dirty="0">
                <a:latin typeface="Calibri"/>
                <a:cs typeface="Calibri"/>
                <a:sym typeface="Wingdings"/>
              </a:rPr>
              <a:t>As they gain experience, they become more competent, leading to specialization in a practice area</a:t>
            </a:r>
          </a:p>
          <a:p>
            <a:endParaRPr lang="en-US" sz="2400" dirty="0">
              <a:latin typeface="Calibri"/>
              <a:cs typeface="Calibri"/>
            </a:endParaRPr>
          </a:p>
          <a:p>
            <a:endParaRPr lang="en-US" dirty="0">
              <a:latin typeface="Calibri"/>
              <a:cs typeface="Calibri"/>
            </a:endParaRPr>
          </a:p>
          <a:p>
            <a:pPr marL="0" indent="0">
              <a:buNone/>
            </a:pPr>
            <a:endParaRPr lang="en-US" dirty="0">
              <a:latin typeface="Calibri"/>
              <a:cs typeface="Calibri"/>
            </a:endParaRPr>
          </a:p>
        </p:txBody>
      </p:sp>
      <p:sp>
        <p:nvSpPr>
          <p:cNvPr id="4" name="Slide Number Placeholder 3"/>
          <p:cNvSpPr>
            <a:spLocks noGrp="1"/>
          </p:cNvSpPr>
          <p:nvPr>
            <p:ph type="sldNum" sz="quarter" idx="12"/>
          </p:nvPr>
        </p:nvSpPr>
        <p:spPr/>
        <p:txBody>
          <a:bodyPr/>
          <a:lstStyle/>
          <a:p>
            <a:fld id="{162F1D00-BD13-4404-86B0-79703945A0A7}" type="slidenum">
              <a:rPr lang="en-US" smtClean="0"/>
              <a:t>4</a:t>
            </a:fld>
            <a:endParaRPr lang="en-US"/>
          </a:p>
        </p:txBody>
      </p:sp>
    </p:spTree>
    <p:extLst>
      <p:ext uri="{BB962C8B-B14F-4D97-AF65-F5344CB8AC3E}">
        <p14:creationId xmlns:p14="http://schemas.microsoft.com/office/powerpoint/2010/main" val="1558718108"/>
      </p:ext>
    </p:extLst>
  </p:cSld>
  <p:clrMapOvr>
    <a:masterClrMapping/>
  </p:clrMapOvr>
  <p:transition spd="slow">
    <p:wipe/>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a:cs typeface="Calibri"/>
              </a:rPr>
              <a:t>Full-Time Equivalents (FTEs) </a:t>
            </a:r>
          </a:p>
        </p:txBody>
      </p:sp>
      <p:sp>
        <p:nvSpPr>
          <p:cNvPr id="3" name="Content Placeholder 2"/>
          <p:cNvSpPr>
            <a:spLocks noGrp="1"/>
          </p:cNvSpPr>
          <p:nvPr>
            <p:ph idx="1"/>
          </p:nvPr>
        </p:nvSpPr>
        <p:spPr>
          <a:xfrm>
            <a:off x="498474" y="1628424"/>
            <a:ext cx="7657748" cy="5017909"/>
          </a:xfrm>
        </p:spPr>
        <p:txBody>
          <a:bodyPr>
            <a:normAutofit/>
          </a:bodyPr>
          <a:lstStyle/>
          <a:p>
            <a:pPr marL="0" indent="0">
              <a:buNone/>
            </a:pPr>
            <a:r>
              <a:rPr lang="en-US" sz="2400" b="1" dirty="0">
                <a:latin typeface="Calibri"/>
                <a:cs typeface="Calibri"/>
              </a:rPr>
              <a:t>FTEs also used to</a:t>
            </a:r>
            <a:r>
              <a:rPr lang="en-US" sz="2400" dirty="0">
                <a:latin typeface="Calibri"/>
                <a:cs typeface="Calibri"/>
              </a:rPr>
              <a:t>: </a:t>
            </a:r>
          </a:p>
          <a:p>
            <a:r>
              <a:rPr lang="en-US" sz="2400" dirty="0">
                <a:latin typeface="Calibri"/>
                <a:cs typeface="Calibri"/>
              </a:rPr>
              <a:t>Compare </a:t>
            </a:r>
            <a:r>
              <a:rPr lang="en-US" sz="2400" b="1" dirty="0">
                <a:latin typeface="Calibri"/>
                <a:cs typeface="Calibri"/>
              </a:rPr>
              <a:t>worked hours FTEs </a:t>
            </a:r>
            <a:r>
              <a:rPr lang="en-US" sz="2400" dirty="0">
                <a:latin typeface="Calibri"/>
                <a:cs typeface="Calibri"/>
              </a:rPr>
              <a:t>versus</a:t>
            </a:r>
            <a:r>
              <a:rPr lang="en-US" sz="2400" b="1" dirty="0">
                <a:latin typeface="Calibri"/>
                <a:cs typeface="Calibri"/>
              </a:rPr>
              <a:t> paid hours FTEs</a:t>
            </a:r>
          </a:p>
          <a:p>
            <a:pPr lvl="1"/>
            <a:r>
              <a:rPr lang="en-US" sz="2200" b="1" dirty="0">
                <a:latin typeface="Calibri"/>
                <a:cs typeface="Calibri"/>
              </a:rPr>
              <a:t>Worked hours: </a:t>
            </a:r>
            <a:r>
              <a:rPr lang="en-US" sz="2200" dirty="0">
                <a:latin typeface="Calibri"/>
                <a:cs typeface="Calibri"/>
              </a:rPr>
              <a:t>total number of hours employees are working in the operation</a:t>
            </a:r>
          </a:p>
          <a:p>
            <a:pPr lvl="1"/>
            <a:r>
              <a:rPr lang="en-US" sz="2200" b="1" dirty="0">
                <a:latin typeface="Calibri"/>
                <a:cs typeface="Calibri"/>
              </a:rPr>
              <a:t>Total paid hours: </a:t>
            </a:r>
            <a:r>
              <a:rPr lang="en-US" sz="2200" dirty="0">
                <a:latin typeface="Calibri"/>
                <a:cs typeface="Calibri"/>
              </a:rPr>
              <a:t>include both worked hours by the employee and non-worked benefit hours such as vacation, ill leave, holiday pay etc. </a:t>
            </a:r>
          </a:p>
          <a:p>
            <a:r>
              <a:rPr lang="en-US" sz="2400" dirty="0">
                <a:latin typeface="Calibri"/>
                <a:cs typeface="Calibri"/>
              </a:rPr>
              <a:t>Compare </a:t>
            </a:r>
            <a:r>
              <a:rPr lang="en-US" sz="2400" b="1" dirty="0">
                <a:latin typeface="Calibri"/>
                <a:cs typeface="Calibri"/>
              </a:rPr>
              <a:t>budgeted FTEs</a:t>
            </a:r>
            <a:r>
              <a:rPr lang="en-US" sz="2400" dirty="0">
                <a:latin typeface="Calibri"/>
                <a:cs typeface="Calibri"/>
              </a:rPr>
              <a:t> versus </a:t>
            </a:r>
            <a:r>
              <a:rPr lang="en-US" sz="2400" b="1" dirty="0">
                <a:latin typeface="Calibri"/>
                <a:cs typeface="Calibri"/>
              </a:rPr>
              <a:t>worked/paid FTEs</a:t>
            </a:r>
          </a:p>
          <a:p>
            <a:r>
              <a:rPr lang="en-US" sz="2400" b="1" dirty="0">
                <a:latin typeface="Calibri"/>
                <a:cs typeface="Calibri"/>
              </a:rPr>
              <a:t>Worked hours are usually in the manager’s control,</a:t>
            </a:r>
            <a:r>
              <a:rPr lang="en-US" sz="2400" dirty="0">
                <a:latin typeface="Calibri"/>
                <a:cs typeface="Calibri"/>
              </a:rPr>
              <a:t> whereas total hours paid are difficult to control because of benefit pay (</a:t>
            </a:r>
            <a:r>
              <a:rPr lang="en-US" sz="2400" i="1" dirty="0">
                <a:latin typeface="Calibri"/>
                <a:cs typeface="Calibri"/>
              </a:rPr>
              <a:t>pay in lieu of benefits</a:t>
            </a:r>
            <a:r>
              <a:rPr lang="en-US" sz="2400" dirty="0">
                <a:latin typeface="Calibri"/>
                <a:cs typeface="Calibri"/>
              </a:rPr>
              <a:t>)</a:t>
            </a:r>
          </a:p>
        </p:txBody>
      </p:sp>
      <p:sp>
        <p:nvSpPr>
          <p:cNvPr id="4" name="Slide Number Placeholder 3"/>
          <p:cNvSpPr>
            <a:spLocks noGrp="1"/>
          </p:cNvSpPr>
          <p:nvPr>
            <p:ph type="sldNum" sz="quarter" idx="12"/>
          </p:nvPr>
        </p:nvSpPr>
        <p:spPr/>
        <p:txBody>
          <a:bodyPr/>
          <a:lstStyle/>
          <a:p>
            <a:fld id="{162F1D00-BD13-4404-86B0-79703945A0A7}" type="slidenum">
              <a:rPr lang="en-US" smtClean="0"/>
              <a:t>40</a:t>
            </a:fld>
            <a:endParaRPr lang="en-US"/>
          </a:p>
        </p:txBody>
      </p:sp>
    </p:spTree>
    <p:extLst>
      <p:ext uri="{BB962C8B-B14F-4D97-AF65-F5344CB8AC3E}">
        <p14:creationId xmlns:p14="http://schemas.microsoft.com/office/powerpoint/2010/main" val="2072897680"/>
      </p:ext>
    </p:extLst>
  </p:cSld>
  <p:clrMapOvr>
    <a:masterClrMapping/>
  </p:clrMapOvr>
  <p:transition spd="slow">
    <p:wipe/>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a:cs typeface="Calibri"/>
              </a:rPr>
              <a:t>Example 2</a:t>
            </a:r>
          </a:p>
        </p:txBody>
      </p:sp>
      <p:sp>
        <p:nvSpPr>
          <p:cNvPr id="3" name="Content Placeholder 2"/>
          <p:cNvSpPr>
            <a:spLocks noGrp="1"/>
          </p:cNvSpPr>
          <p:nvPr>
            <p:ph idx="1"/>
          </p:nvPr>
        </p:nvSpPr>
        <p:spPr/>
        <p:txBody>
          <a:bodyPr>
            <a:normAutofit fontScale="92500"/>
          </a:bodyPr>
          <a:lstStyle/>
          <a:p>
            <a:r>
              <a:rPr lang="en-US" sz="2400" dirty="0">
                <a:latin typeface="Calibri"/>
                <a:cs typeface="Calibri"/>
              </a:rPr>
              <a:t>A foodservice company has budgeted positions for 8 worked FTE and 8.50 paid FTEs. </a:t>
            </a:r>
          </a:p>
          <a:p>
            <a:pPr marL="571500" lvl="1" indent="-342900">
              <a:buFont typeface="+mj-lt"/>
              <a:buAutoNum type="arabicPeriod"/>
            </a:pPr>
            <a:r>
              <a:rPr lang="en-US" sz="2400" dirty="0">
                <a:latin typeface="Calibri"/>
                <a:cs typeface="Calibri"/>
              </a:rPr>
              <a:t>Calculate the number of worked hours budgeted for a week:</a:t>
            </a:r>
          </a:p>
          <a:p>
            <a:pPr marL="571500" lvl="1" indent="-342900">
              <a:buFont typeface="+mj-lt"/>
              <a:buAutoNum type="arabicPeriod"/>
            </a:pPr>
            <a:r>
              <a:rPr lang="en-US" sz="2400" dirty="0">
                <a:latin typeface="Calibri"/>
                <a:cs typeface="Calibri"/>
              </a:rPr>
              <a:t>Calculate the number of paid hours budgeted for a week: </a:t>
            </a:r>
          </a:p>
          <a:p>
            <a:pPr marL="0" indent="0">
              <a:buNone/>
            </a:pPr>
            <a:r>
              <a:rPr lang="en-US" sz="2400" dirty="0">
                <a:latin typeface="Calibri"/>
                <a:cs typeface="Calibri"/>
              </a:rPr>
              <a:t>At the end of a week, the company has noted the following: 	</a:t>
            </a:r>
          </a:p>
          <a:p>
            <a:r>
              <a:rPr lang="en-US" sz="2400" dirty="0">
                <a:latin typeface="Calibri"/>
                <a:cs typeface="Calibri"/>
              </a:rPr>
              <a:t>Total of 328 worked hours; Paid total of 345 worked hours</a:t>
            </a:r>
          </a:p>
          <a:p>
            <a:pPr lvl="1"/>
            <a:r>
              <a:rPr lang="en-US" sz="2400" dirty="0">
                <a:latin typeface="Calibri"/>
                <a:cs typeface="Calibri"/>
              </a:rPr>
              <a:t>Calculate worked FTEs for the week</a:t>
            </a:r>
          </a:p>
          <a:p>
            <a:pPr lvl="1"/>
            <a:r>
              <a:rPr lang="en-US" sz="2400" dirty="0">
                <a:latin typeface="Calibri"/>
                <a:cs typeface="Calibri"/>
              </a:rPr>
              <a:t>Calculate total paid FTEs for the week </a:t>
            </a:r>
          </a:p>
          <a:p>
            <a:r>
              <a:rPr lang="en-US" sz="2400" dirty="0">
                <a:latin typeface="Calibri"/>
                <a:cs typeface="Calibri"/>
              </a:rPr>
              <a:t>What do you think has happened during this week? </a:t>
            </a:r>
          </a:p>
          <a:p>
            <a:pPr marL="0" indent="0">
              <a:buNone/>
            </a:pPr>
            <a:endParaRPr lang="en-US" dirty="0">
              <a:latin typeface="Calibri"/>
              <a:cs typeface="Calibri"/>
            </a:endParaRPr>
          </a:p>
        </p:txBody>
      </p:sp>
      <p:sp>
        <p:nvSpPr>
          <p:cNvPr id="4" name="Slide Number Placeholder 3"/>
          <p:cNvSpPr>
            <a:spLocks noGrp="1"/>
          </p:cNvSpPr>
          <p:nvPr>
            <p:ph type="sldNum" sz="quarter" idx="12"/>
          </p:nvPr>
        </p:nvSpPr>
        <p:spPr/>
        <p:txBody>
          <a:bodyPr/>
          <a:lstStyle/>
          <a:p>
            <a:fld id="{162F1D00-BD13-4404-86B0-79703945A0A7}" type="slidenum">
              <a:rPr lang="en-US" smtClean="0"/>
              <a:t>41</a:t>
            </a:fld>
            <a:endParaRPr lang="en-US"/>
          </a:p>
        </p:txBody>
      </p:sp>
    </p:spTree>
    <p:extLst>
      <p:ext uri="{BB962C8B-B14F-4D97-AF65-F5344CB8AC3E}">
        <p14:creationId xmlns:p14="http://schemas.microsoft.com/office/powerpoint/2010/main" val="3222810514"/>
      </p:ext>
    </p:extLst>
  </p:cSld>
  <p:clrMapOvr>
    <a:masterClrMapping/>
  </p:clrMapOvr>
  <p:transition spd="slow">
    <p:wipe/>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a:cs typeface="Calibri"/>
              </a:rPr>
              <a:t>Staffing	</a:t>
            </a:r>
          </a:p>
        </p:txBody>
      </p:sp>
      <p:sp>
        <p:nvSpPr>
          <p:cNvPr id="3" name="Content Placeholder 2"/>
          <p:cNvSpPr>
            <a:spLocks noGrp="1"/>
          </p:cNvSpPr>
          <p:nvPr>
            <p:ph idx="1"/>
          </p:nvPr>
        </p:nvSpPr>
        <p:spPr/>
        <p:txBody>
          <a:bodyPr>
            <a:normAutofit fontScale="92500" lnSpcReduction="10000"/>
          </a:bodyPr>
          <a:lstStyle/>
          <a:p>
            <a:r>
              <a:rPr lang="en-US" sz="2600" b="1" dirty="0">
                <a:latin typeface="Calibri"/>
                <a:cs typeface="Calibri"/>
              </a:rPr>
              <a:t>Staffing: </a:t>
            </a:r>
            <a:r>
              <a:rPr lang="en-US" sz="2600" dirty="0">
                <a:latin typeface="Calibri"/>
                <a:cs typeface="Calibri"/>
              </a:rPr>
              <a:t>Determination of the </a:t>
            </a:r>
            <a:r>
              <a:rPr lang="en-US" sz="2600" u="sng" dirty="0">
                <a:latin typeface="Calibri"/>
                <a:cs typeface="Calibri"/>
              </a:rPr>
              <a:t>type </a:t>
            </a:r>
            <a:r>
              <a:rPr lang="en-US" sz="2600" dirty="0">
                <a:latin typeface="Calibri"/>
                <a:cs typeface="Calibri"/>
              </a:rPr>
              <a:t>&amp; </a:t>
            </a:r>
            <a:r>
              <a:rPr lang="en-US" sz="2600" u="sng" dirty="0">
                <a:latin typeface="Calibri"/>
                <a:cs typeface="Calibri"/>
              </a:rPr>
              <a:t>number</a:t>
            </a:r>
            <a:r>
              <a:rPr lang="en-US" sz="2600" dirty="0">
                <a:latin typeface="Calibri"/>
                <a:cs typeface="Calibri"/>
              </a:rPr>
              <a:t> of employees that are needed to carry out the work of an organization </a:t>
            </a:r>
          </a:p>
          <a:p>
            <a:r>
              <a:rPr lang="en-US" sz="2600" dirty="0">
                <a:latin typeface="Calibri"/>
                <a:cs typeface="Calibri"/>
              </a:rPr>
              <a:t>Staffing decisions most typically occur because of attrition, growth or reductions in force (RIFs)/layoffs</a:t>
            </a:r>
          </a:p>
          <a:p>
            <a:pPr lvl="1"/>
            <a:endParaRPr lang="en-US" sz="2400" dirty="0">
              <a:latin typeface="Calibri"/>
              <a:cs typeface="Calibri"/>
            </a:endParaRPr>
          </a:p>
          <a:p>
            <a:pPr marL="571500" lvl="1" indent="-342900">
              <a:buFont typeface="+mj-lt"/>
              <a:buAutoNum type="arabicPeriod"/>
            </a:pPr>
            <a:r>
              <a:rPr lang="en-US" sz="2400" dirty="0">
                <a:latin typeface="Calibri"/>
                <a:cs typeface="Calibri"/>
              </a:rPr>
              <a:t>Determine what work needs to be done, the skills needed to do the jobs and determine which members (and their level) of the workforce are likely to have those skills</a:t>
            </a:r>
          </a:p>
          <a:p>
            <a:pPr marL="571500" lvl="1" indent="-342900">
              <a:buFont typeface="+mj-lt"/>
              <a:buAutoNum type="arabicPeriod"/>
            </a:pPr>
            <a:r>
              <a:rPr lang="en-US" sz="2400" dirty="0">
                <a:latin typeface="Calibri"/>
                <a:cs typeface="Calibri"/>
              </a:rPr>
              <a:t>Describe the jobs: job specifications and job descriptions (sometimes job analysis is important)</a:t>
            </a:r>
          </a:p>
          <a:p>
            <a:pPr marL="571500" lvl="1" indent="-342900">
              <a:buFont typeface="+mj-lt"/>
              <a:buAutoNum type="arabicPeriod"/>
            </a:pPr>
            <a:r>
              <a:rPr lang="en-US" sz="2400" dirty="0">
                <a:latin typeface="Calibri"/>
                <a:cs typeface="Calibri"/>
              </a:rPr>
              <a:t>Determine the budget</a:t>
            </a:r>
          </a:p>
          <a:p>
            <a:endParaRPr lang="en-US" dirty="0">
              <a:latin typeface="Calibri"/>
              <a:cs typeface="Calibri"/>
            </a:endParaRPr>
          </a:p>
        </p:txBody>
      </p:sp>
      <p:sp>
        <p:nvSpPr>
          <p:cNvPr id="4" name="Slide Number Placeholder 3"/>
          <p:cNvSpPr>
            <a:spLocks noGrp="1"/>
          </p:cNvSpPr>
          <p:nvPr>
            <p:ph type="sldNum" sz="quarter" idx="12"/>
          </p:nvPr>
        </p:nvSpPr>
        <p:spPr/>
        <p:txBody>
          <a:bodyPr/>
          <a:lstStyle/>
          <a:p>
            <a:fld id="{162F1D00-BD13-4404-86B0-79703945A0A7}" type="slidenum">
              <a:rPr lang="en-US" smtClean="0"/>
              <a:t>42</a:t>
            </a:fld>
            <a:endParaRPr lang="en-US"/>
          </a:p>
        </p:txBody>
      </p:sp>
    </p:spTree>
    <p:extLst>
      <p:ext uri="{BB962C8B-B14F-4D97-AF65-F5344CB8AC3E}">
        <p14:creationId xmlns:p14="http://schemas.microsoft.com/office/powerpoint/2010/main" val="2782988002"/>
      </p:ext>
    </p:extLst>
  </p:cSld>
  <p:clrMapOvr>
    <a:masterClrMapping/>
  </p:clrMapOvr>
  <p:transition spd="slow">
    <p:wipe/>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a:cs typeface="Calibri"/>
              </a:rPr>
              <a:t>Staffing Ratios in Dietetics – Hospital Management </a:t>
            </a:r>
          </a:p>
        </p:txBody>
      </p:sp>
      <p:sp>
        <p:nvSpPr>
          <p:cNvPr id="3" name="Content Placeholder 2"/>
          <p:cNvSpPr>
            <a:spLocks noGrp="1"/>
          </p:cNvSpPr>
          <p:nvPr>
            <p:ph idx="1"/>
          </p:nvPr>
        </p:nvSpPr>
        <p:spPr>
          <a:xfrm>
            <a:off x="498474" y="1888067"/>
            <a:ext cx="7657748" cy="4679243"/>
          </a:xfrm>
        </p:spPr>
        <p:txBody>
          <a:bodyPr/>
          <a:lstStyle/>
          <a:p>
            <a:r>
              <a:rPr lang="en-US" sz="2400" dirty="0">
                <a:latin typeface="Calibri"/>
                <a:cs typeface="Calibri"/>
              </a:rPr>
              <a:t>There is no validated staffing ratio model that is universally accepted</a:t>
            </a:r>
          </a:p>
          <a:p>
            <a:r>
              <a:rPr lang="en-US" sz="2400" dirty="0">
                <a:latin typeface="Calibri"/>
                <a:cs typeface="Calibri"/>
              </a:rPr>
              <a:t>Every hospital or facility is different with unique needs &amp; challenges</a:t>
            </a:r>
          </a:p>
          <a:p>
            <a:r>
              <a:rPr lang="en-US" sz="2400" dirty="0">
                <a:latin typeface="Calibri"/>
                <a:cs typeface="Calibri"/>
              </a:rPr>
              <a:t>A variety of tools and models exist to help determine what’s right for a facility</a:t>
            </a:r>
          </a:p>
          <a:p>
            <a:endParaRPr lang="en-US" dirty="0">
              <a:latin typeface="Calibri"/>
              <a:cs typeface="Calibri"/>
            </a:endParaRPr>
          </a:p>
          <a:p>
            <a:pPr marL="0" indent="0">
              <a:buNone/>
            </a:pPr>
            <a:endParaRPr lang="en-US" dirty="0">
              <a:latin typeface="Calibri"/>
              <a:cs typeface="Calibri"/>
            </a:endParaRPr>
          </a:p>
        </p:txBody>
      </p:sp>
      <p:sp>
        <p:nvSpPr>
          <p:cNvPr id="4" name="Slide Number Placeholder 3"/>
          <p:cNvSpPr>
            <a:spLocks noGrp="1"/>
          </p:cNvSpPr>
          <p:nvPr>
            <p:ph type="sldNum" sz="quarter" idx="12"/>
          </p:nvPr>
        </p:nvSpPr>
        <p:spPr/>
        <p:txBody>
          <a:bodyPr/>
          <a:lstStyle/>
          <a:p>
            <a:fld id="{162F1D00-BD13-4404-86B0-79703945A0A7}" type="slidenum">
              <a:rPr lang="en-US" smtClean="0"/>
              <a:t>43</a:t>
            </a:fld>
            <a:endParaRPr lang="en-US"/>
          </a:p>
        </p:txBody>
      </p:sp>
    </p:spTree>
    <p:extLst>
      <p:ext uri="{BB962C8B-B14F-4D97-AF65-F5344CB8AC3E}">
        <p14:creationId xmlns:p14="http://schemas.microsoft.com/office/powerpoint/2010/main" val="1927203315"/>
      </p:ext>
    </p:extLst>
  </p:cSld>
  <p:clrMapOvr>
    <a:masterClrMapping/>
  </p:clrMapOvr>
  <p:transition spd="slow">
    <p:wipe/>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436380" y="2387294"/>
            <a:ext cx="6018373" cy="1362075"/>
          </a:xfrm>
        </p:spPr>
        <p:txBody>
          <a:bodyPr>
            <a:noAutofit/>
          </a:bodyPr>
          <a:lstStyle/>
          <a:p>
            <a:r>
              <a:rPr lang="en-US" sz="4400" dirty="0">
                <a:latin typeface="Calibri"/>
                <a:cs typeface="Calibri"/>
              </a:rPr>
              <a:t>LABOR SCHEDULES</a:t>
            </a:r>
          </a:p>
        </p:txBody>
      </p:sp>
      <p:sp>
        <p:nvSpPr>
          <p:cNvPr id="2" name="Slide Number Placeholder 1"/>
          <p:cNvSpPr>
            <a:spLocks noGrp="1"/>
          </p:cNvSpPr>
          <p:nvPr>
            <p:ph type="sldNum" sz="quarter" idx="12"/>
          </p:nvPr>
        </p:nvSpPr>
        <p:spPr/>
        <p:txBody>
          <a:bodyPr/>
          <a:lstStyle/>
          <a:p>
            <a:fld id="{162F1D00-BD13-4404-86B0-79703945A0A7}" type="slidenum">
              <a:rPr lang="en-US" smtClean="0"/>
              <a:t>44</a:t>
            </a:fld>
            <a:endParaRPr lang="en-US"/>
          </a:p>
        </p:txBody>
      </p:sp>
    </p:spTree>
    <p:extLst>
      <p:ext uri="{BB962C8B-B14F-4D97-AF65-F5344CB8AC3E}">
        <p14:creationId xmlns:p14="http://schemas.microsoft.com/office/powerpoint/2010/main" val="138027576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a:cs typeface="Calibri"/>
              </a:rPr>
              <a:t>Labor Schedules – Master Schedule</a:t>
            </a:r>
          </a:p>
        </p:txBody>
      </p:sp>
      <p:sp>
        <p:nvSpPr>
          <p:cNvPr id="3" name="Content Placeholder 2"/>
          <p:cNvSpPr>
            <a:spLocks noGrp="1"/>
          </p:cNvSpPr>
          <p:nvPr>
            <p:ph idx="1"/>
          </p:nvPr>
        </p:nvSpPr>
        <p:spPr>
          <a:xfrm>
            <a:off x="470252" y="1543757"/>
            <a:ext cx="7835548" cy="5155517"/>
          </a:xfrm>
        </p:spPr>
        <p:txBody>
          <a:bodyPr>
            <a:normAutofit fontScale="92500" lnSpcReduction="10000"/>
          </a:bodyPr>
          <a:lstStyle/>
          <a:p>
            <a:r>
              <a:rPr lang="en-US" dirty="0">
                <a:latin typeface="Calibri"/>
                <a:cs typeface="Calibri"/>
              </a:rPr>
              <a:t>Management tool used to designate the hours and days each employee is to work</a:t>
            </a:r>
          </a:p>
          <a:p>
            <a:r>
              <a:rPr lang="en-US" dirty="0">
                <a:latin typeface="Calibri"/>
                <a:cs typeface="Calibri"/>
              </a:rPr>
              <a:t>Management’s needs are the primary needs to be met through the work schedule</a:t>
            </a:r>
          </a:p>
          <a:p>
            <a:r>
              <a:rPr lang="en-US" dirty="0">
                <a:latin typeface="Calibri"/>
                <a:cs typeface="Calibri"/>
              </a:rPr>
              <a:t>Planning labor schedules with fairness, consistency and consideration for the needs of employees</a:t>
            </a:r>
          </a:p>
          <a:p>
            <a:r>
              <a:rPr lang="en-US" dirty="0">
                <a:latin typeface="Calibri"/>
                <a:cs typeface="Calibri"/>
              </a:rPr>
              <a:t>Employee preferences are to be taken into consideration whenever it is possible; employees must be able to anticipate days off and be able to plan their lives</a:t>
            </a:r>
          </a:p>
          <a:p>
            <a:r>
              <a:rPr lang="en-US" dirty="0">
                <a:latin typeface="Calibri"/>
                <a:cs typeface="Calibri"/>
              </a:rPr>
              <a:t>Using work schedules to punish or show favoritism is dangerous practice. Lack of fairness will undermine the credibility of the manager.</a:t>
            </a:r>
          </a:p>
          <a:p>
            <a:r>
              <a:rPr lang="en-US" dirty="0">
                <a:latin typeface="Calibri"/>
                <a:cs typeface="Calibri"/>
              </a:rPr>
              <a:t>Weekends, holidays, vacations, shifts etc. </a:t>
            </a:r>
          </a:p>
          <a:p>
            <a:r>
              <a:rPr lang="en-US" dirty="0">
                <a:latin typeface="Calibri"/>
                <a:cs typeface="Calibri"/>
              </a:rPr>
              <a:t>Important to consult with the employees before posting the schedule</a:t>
            </a:r>
          </a:p>
          <a:p>
            <a:pPr marL="0" indent="0">
              <a:buNone/>
            </a:pPr>
            <a:endParaRPr lang="en-US" dirty="0">
              <a:latin typeface="Calibri"/>
              <a:cs typeface="Calibri"/>
            </a:endParaRPr>
          </a:p>
        </p:txBody>
      </p:sp>
      <p:sp>
        <p:nvSpPr>
          <p:cNvPr id="4" name="Slide Number Placeholder 3"/>
          <p:cNvSpPr>
            <a:spLocks noGrp="1"/>
          </p:cNvSpPr>
          <p:nvPr>
            <p:ph type="sldNum" sz="quarter" idx="12"/>
          </p:nvPr>
        </p:nvSpPr>
        <p:spPr/>
        <p:txBody>
          <a:bodyPr/>
          <a:lstStyle/>
          <a:p>
            <a:fld id="{162F1D00-BD13-4404-86B0-79703945A0A7}" type="slidenum">
              <a:rPr lang="en-US" smtClean="0"/>
              <a:t>45</a:t>
            </a:fld>
            <a:endParaRPr lang="en-US"/>
          </a:p>
        </p:txBody>
      </p:sp>
    </p:spTree>
    <p:extLst>
      <p:ext uri="{BB962C8B-B14F-4D97-AF65-F5344CB8AC3E}">
        <p14:creationId xmlns:p14="http://schemas.microsoft.com/office/powerpoint/2010/main" val="3535073637"/>
      </p:ext>
    </p:extLst>
  </p:cSld>
  <p:clrMapOvr>
    <a:masterClrMapping/>
  </p:clrMapOvr>
  <p:transition spd="slow">
    <p:wipe/>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a:cs typeface="Calibri"/>
              </a:rPr>
              <a:t>Labor Schedules: How and Where to Start?	</a:t>
            </a:r>
          </a:p>
        </p:txBody>
      </p:sp>
      <p:sp>
        <p:nvSpPr>
          <p:cNvPr id="3" name="Content Placeholder 2"/>
          <p:cNvSpPr>
            <a:spLocks noGrp="1"/>
          </p:cNvSpPr>
          <p:nvPr>
            <p:ph idx="1"/>
          </p:nvPr>
        </p:nvSpPr>
        <p:spPr>
          <a:xfrm>
            <a:off x="498474" y="1713090"/>
            <a:ext cx="7657748" cy="5144910"/>
          </a:xfrm>
        </p:spPr>
        <p:txBody>
          <a:bodyPr>
            <a:normAutofit/>
          </a:bodyPr>
          <a:lstStyle/>
          <a:p>
            <a:r>
              <a:rPr lang="en-US" sz="2200" b="1" dirty="0">
                <a:latin typeface="Calibri"/>
                <a:cs typeface="Calibri"/>
              </a:rPr>
              <a:t>Step 1: </a:t>
            </a:r>
            <a:r>
              <a:rPr lang="en-US" sz="2200" dirty="0">
                <a:latin typeface="Calibri"/>
                <a:cs typeface="Calibri"/>
              </a:rPr>
              <a:t>Know how many workers are needed each day and what positions need to be covered.</a:t>
            </a:r>
          </a:p>
          <a:p>
            <a:r>
              <a:rPr lang="en-US" sz="2200" b="1" dirty="0">
                <a:latin typeface="Calibri"/>
                <a:cs typeface="Calibri"/>
              </a:rPr>
              <a:t>Step 2:</a:t>
            </a:r>
            <a:r>
              <a:rPr lang="en-US" sz="2200" dirty="0">
                <a:latin typeface="Calibri"/>
                <a:cs typeface="Calibri"/>
              </a:rPr>
              <a:t> Enter days off: regularly scheduled days off, holidays, vacations, and special requests</a:t>
            </a:r>
          </a:p>
          <a:p>
            <a:r>
              <a:rPr lang="en-US" sz="2200" b="1" dirty="0">
                <a:latin typeface="Calibri"/>
                <a:cs typeface="Calibri"/>
              </a:rPr>
              <a:t>Step 3:</a:t>
            </a:r>
            <a:r>
              <a:rPr lang="en-US" sz="2200" dirty="0">
                <a:latin typeface="Calibri"/>
                <a:cs typeface="Calibri"/>
              </a:rPr>
              <a:t> Write in hours for </a:t>
            </a:r>
            <a:r>
              <a:rPr lang="en-US" sz="2200" b="1" dirty="0">
                <a:latin typeface="Calibri"/>
                <a:cs typeface="Calibri"/>
              </a:rPr>
              <a:t>all full-time employees </a:t>
            </a:r>
            <a:r>
              <a:rPr lang="en-US" sz="2200" dirty="0">
                <a:latin typeface="Calibri"/>
                <a:cs typeface="Calibri"/>
              </a:rPr>
              <a:t>to ensure that they are scheduled for their guaranteed number of hours </a:t>
            </a:r>
          </a:p>
          <a:p>
            <a:r>
              <a:rPr lang="en-US" sz="2200" b="1" dirty="0">
                <a:latin typeface="Calibri"/>
                <a:cs typeface="Calibri"/>
              </a:rPr>
              <a:t>Step 4:</a:t>
            </a:r>
            <a:r>
              <a:rPr lang="en-US" sz="2200" dirty="0">
                <a:latin typeface="Calibri"/>
                <a:cs typeface="Calibri"/>
              </a:rPr>
              <a:t> Schedule the guaranteed hours </a:t>
            </a:r>
            <a:r>
              <a:rPr lang="en-US" sz="2200" b="1" dirty="0">
                <a:latin typeface="Calibri"/>
                <a:cs typeface="Calibri"/>
              </a:rPr>
              <a:t>for part-time and short-hour employees</a:t>
            </a:r>
          </a:p>
          <a:p>
            <a:r>
              <a:rPr lang="en-US" sz="2200" b="1" dirty="0">
                <a:latin typeface="Calibri"/>
                <a:cs typeface="Calibri"/>
              </a:rPr>
              <a:t>Step 5:</a:t>
            </a:r>
            <a:r>
              <a:rPr lang="en-US" sz="2200" dirty="0">
                <a:latin typeface="Calibri"/>
                <a:cs typeface="Calibri"/>
              </a:rPr>
              <a:t> </a:t>
            </a:r>
            <a:r>
              <a:rPr lang="en-US" sz="2200" b="1" dirty="0">
                <a:latin typeface="Calibri"/>
                <a:cs typeface="Calibri"/>
              </a:rPr>
              <a:t>Schedule casual employees </a:t>
            </a:r>
            <a:r>
              <a:rPr lang="en-US" sz="2200" dirty="0">
                <a:latin typeface="Calibri"/>
                <a:cs typeface="Calibri"/>
              </a:rPr>
              <a:t>to fill in positions as needed </a:t>
            </a:r>
          </a:p>
          <a:p>
            <a:r>
              <a:rPr lang="en-US" sz="2200" b="1" dirty="0">
                <a:latin typeface="Calibri"/>
                <a:cs typeface="Calibri"/>
              </a:rPr>
              <a:t>Step 6:</a:t>
            </a:r>
            <a:r>
              <a:rPr lang="en-US" sz="2200" dirty="0">
                <a:latin typeface="Calibri"/>
                <a:cs typeface="Calibri"/>
              </a:rPr>
              <a:t> Consider cost-effectiveness (cross-trained employees)</a:t>
            </a:r>
          </a:p>
        </p:txBody>
      </p:sp>
      <p:sp>
        <p:nvSpPr>
          <p:cNvPr id="4" name="Slide Number Placeholder 3"/>
          <p:cNvSpPr>
            <a:spLocks noGrp="1"/>
          </p:cNvSpPr>
          <p:nvPr>
            <p:ph type="sldNum" sz="quarter" idx="12"/>
          </p:nvPr>
        </p:nvSpPr>
        <p:spPr/>
        <p:txBody>
          <a:bodyPr/>
          <a:lstStyle/>
          <a:p>
            <a:fld id="{162F1D00-BD13-4404-86B0-79703945A0A7}" type="slidenum">
              <a:rPr lang="en-US" smtClean="0"/>
              <a:t>46</a:t>
            </a:fld>
            <a:endParaRPr lang="en-US"/>
          </a:p>
        </p:txBody>
      </p:sp>
    </p:spTree>
    <p:extLst>
      <p:ext uri="{BB962C8B-B14F-4D97-AF65-F5344CB8AC3E}">
        <p14:creationId xmlns:p14="http://schemas.microsoft.com/office/powerpoint/2010/main" val="1043620722"/>
      </p:ext>
    </p:extLst>
  </p:cSld>
  <p:clrMapOvr>
    <a:masterClrMapping/>
  </p:clrMapOvr>
  <p:transition spd="slow">
    <p:wipe/>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a:cs typeface="Calibri"/>
              </a:rPr>
              <a:t>Sample of Employee Schedule</a:t>
            </a:r>
          </a:p>
        </p:txBody>
      </p:sp>
      <p:sp>
        <p:nvSpPr>
          <p:cNvPr id="3" name="Content Placeholder 2"/>
          <p:cNvSpPr>
            <a:spLocks noGrp="1"/>
          </p:cNvSpPr>
          <p:nvPr>
            <p:ph idx="1"/>
          </p:nvPr>
        </p:nvSpPr>
        <p:spPr/>
        <p:txBody>
          <a:bodyPr/>
          <a:lstStyle/>
          <a:p>
            <a:endParaRPr lang="en-US"/>
          </a:p>
        </p:txBody>
      </p:sp>
      <p:pic>
        <p:nvPicPr>
          <p:cNvPr id="4" name="Picture 3" descr="Fig120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521" y="1175188"/>
            <a:ext cx="8101530" cy="5682812"/>
          </a:xfrm>
          <a:prstGeom prst="rect">
            <a:avLst/>
          </a:prstGeom>
          <a:noFill/>
          <a:extLst>
            <a:ext uri="{909E8E84-426E-40dd-AFC4-6F175D3DCCD1}">
              <a14:hiddenFill xmlns:a14="http://schemas.microsoft.com/office/drawing/2010/main" xmlns="">
                <a:solidFill>
                  <a:srgbClr val="FFFFFF"/>
                </a:solidFill>
              </a14:hiddenFill>
            </a:ext>
          </a:extLst>
        </p:spPr>
      </p:pic>
      <p:sp>
        <p:nvSpPr>
          <p:cNvPr id="5" name="Slide Number Placeholder 4"/>
          <p:cNvSpPr>
            <a:spLocks noGrp="1"/>
          </p:cNvSpPr>
          <p:nvPr>
            <p:ph type="sldNum" sz="quarter" idx="12"/>
          </p:nvPr>
        </p:nvSpPr>
        <p:spPr/>
        <p:txBody>
          <a:bodyPr/>
          <a:lstStyle/>
          <a:p>
            <a:fld id="{162F1D00-BD13-4404-86B0-79703945A0A7}" type="slidenum">
              <a:rPr lang="en-US" smtClean="0"/>
              <a:t>47</a:t>
            </a:fld>
            <a:endParaRPr lang="en-US"/>
          </a:p>
        </p:txBody>
      </p:sp>
      <p:sp>
        <p:nvSpPr>
          <p:cNvPr id="6" name="Oval 5"/>
          <p:cNvSpPr/>
          <p:nvPr/>
        </p:nvSpPr>
        <p:spPr>
          <a:xfrm>
            <a:off x="4967111" y="1806222"/>
            <a:ext cx="1538111" cy="719667"/>
          </a:xfrm>
          <a:prstGeom prst="ellipse">
            <a:avLst/>
          </a:prstGeom>
          <a:solidFill>
            <a:schemeClr val="lt1">
              <a:alpha val="0"/>
            </a:schemeClr>
          </a:solidFill>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765229209"/>
      </p:ext>
    </p:extLst>
  </p:cSld>
  <p:clrMapOvr>
    <a:masterClrMapping/>
  </p:clrMapOvr>
  <p:transition spd="slow">
    <p:wipe/>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a:cs typeface="Calibri"/>
              </a:rPr>
              <a:t>Labor Schedules</a:t>
            </a:r>
          </a:p>
        </p:txBody>
      </p:sp>
      <p:sp>
        <p:nvSpPr>
          <p:cNvPr id="3" name="Content Placeholder 2"/>
          <p:cNvSpPr>
            <a:spLocks noGrp="1"/>
          </p:cNvSpPr>
          <p:nvPr>
            <p:ph idx="1"/>
          </p:nvPr>
        </p:nvSpPr>
        <p:spPr>
          <a:xfrm>
            <a:off x="498474" y="1453280"/>
            <a:ext cx="7556313" cy="2381575"/>
          </a:xfrm>
        </p:spPr>
        <p:txBody>
          <a:bodyPr>
            <a:normAutofit/>
          </a:bodyPr>
          <a:lstStyle/>
          <a:p>
            <a:r>
              <a:rPr lang="en-US" sz="2200" dirty="0">
                <a:latin typeface="Calibri"/>
                <a:cs typeface="Calibri"/>
              </a:rPr>
              <a:t>When possible, days off should be scheduled consecutively</a:t>
            </a:r>
          </a:p>
          <a:p>
            <a:r>
              <a:rPr lang="en-US" sz="2200" dirty="0">
                <a:latin typeface="Calibri"/>
                <a:cs typeface="Calibri"/>
              </a:rPr>
              <a:t>Schedule work hours that are as consistent as possible (either day shifts/evening shifts or afternoon shifts)</a:t>
            </a:r>
          </a:p>
          <a:p>
            <a:r>
              <a:rPr lang="en-US" sz="2200" dirty="0">
                <a:latin typeface="Calibri"/>
                <a:cs typeface="Calibri"/>
              </a:rPr>
              <a:t>In some cases managers can delegate the preparation of schedules to the employees themselves. </a:t>
            </a:r>
          </a:p>
        </p:txBody>
      </p:sp>
      <p:sp>
        <p:nvSpPr>
          <p:cNvPr id="4" name="TextBox 3"/>
          <p:cNvSpPr txBox="1"/>
          <p:nvPr/>
        </p:nvSpPr>
        <p:spPr>
          <a:xfrm>
            <a:off x="98777" y="4810498"/>
            <a:ext cx="1368778" cy="646331"/>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r>
              <a:rPr lang="en-US" b="1" dirty="0"/>
              <a:t>Employee Schedule</a:t>
            </a:r>
          </a:p>
        </p:txBody>
      </p:sp>
      <p:sp>
        <p:nvSpPr>
          <p:cNvPr id="5" name="TextBox 4"/>
          <p:cNvSpPr txBox="1"/>
          <p:nvPr/>
        </p:nvSpPr>
        <p:spPr>
          <a:xfrm>
            <a:off x="2031998" y="4206501"/>
            <a:ext cx="2314222" cy="646331"/>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r>
              <a:rPr lang="en-US" b="1" dirty="0"/>
              <a:t>Fair &amp; Employee Friendly</a:t>
            </a:r>
          </a:p>
        </p:txBody>
      </p:sp>
      <p:sp>
        <p:nvSpPr>
          <p:cNvPr id="7" name="TextBox 6"/>
          <p:cNvSpPr txBox="1"/>
          <p:nvPr/>
        </p:nvSpPr>
        <p:spPr>
          <a:xfrm>
            <a:off x="2031998" y="5503333"/>
            <a:ext cx="2314222" cy="923330"/>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r>
              <a:rPr lang="en-US" b="1" dirty="0"/>
              <a:t>Not-employee friendly, power abuse by managers</a:t>
            </a:r>
          </a:p>
        </p:txBody>
      </p:sp>
      <p:sp>
        <p:nvSpPr>
          <p:cNvPr id="8" name="TextBox 7"/>
          <p:cNvSpPr txBox="1"/>
          <p:nvPr/>
        </p:nvSpPr>
        <p:spPr>
          <a:xfrm>
            <a:off x="4882442" y="4206501"/>
            <a:ext cx="3189111" cy="646331"/>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r>
              <a:rPr lang="en-US" b="1" dirty="0"/>
              <a:t>Increased job satisfaction and trust in management</a:t>
            </a:r>
          </a:p>
        </p:txBody>
      </p:sp>
      <p:sp>
        <p:nvSpPr>
          <p:cNvPr id="9" name="TextBox 8"/>
          <p:cNvSpPr txBox="1"/>
          <p:nvPr/>
        </p:nvSpPr>
        <p:spPr>
          <a:xfrm>
            <a:off x="4882442" y="5631722"/>
            <a:ext cx="3372556" cy="646331"/>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r>
              <a:rPr lang="en-US" b="1" dirty="0"/>
              <a:t>Fatigue, injury, resentment and loss of productivity</a:t>
            </a:r>
          </a:p>
        </p:txBody>
      </p:sp>
      <p:cxnSp>
        <p:nvCxnSpPr>
          <p:cNvPr id="11" name="Straight Arrow Connector 10"/>
          <p:cNvCxnSpPr>
            <a:stCxn id="5" idx="3"/>
            <a:endCxn id="8" idx="1"/>
          </p:cNvCxnSpPr>
          <p:nvPr/>
        </p:nvCxnSpPr>
        <p:spPr>
          <a:xfrm>
            <a:off x="4346220" y="4529667"/>
            <a:ext cx="536222"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3" name="Straight Arrow Connector 12"/>
          <p:cNvCxnSpPr>
            <a:stCxn id="7" idx="3"/>
            <a:endCxn id="9" idx="1"/>
          </p:cNvCxnSpPr>
          <p:nvPr/>
        </p:nvCxnSpPr>
        <p:spPr>
          <a:xfrm flipV="1">
            <a:off x="4346220" y="5954888"/>
            <a:ext cx="536222" cy="1011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7" name="Elbow Connector 16"/>
          <p:cNvCxnSpPr>
            <a:stCxn id="4" idx="3"/>
            <a:endCxn id="5" idx="1"/>
          </p:cNvCxnSpPr>
          <p:nvPr/>
        </p:nvCxnSpPr>
        <p:spPr>
          <a:xfrm flipV="1">
            <a:off x="1467555" y="4529667"/>
            <a:ext cx="564443" cy="603997"/>
          </a:xfrm>
          <a:prstGeom prst="bentConnector3">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9" name="Elbow Connector 18"/>
          <p:cNvCxnSpPr>
            <a:stCxn id="4" idx="3"/>
            <a:endCxn id="7" idx="1"/>
          </p:cNvCxnSpPr>
          <p:nvPr/>
        </p:nvCxnSpPr>
        <p:spPr>
          <a:xfrm>
            <a:off x="1467555" y="5133664"/>
            <a:ext cx="564443" cy="831334"/>
          </a:xfrm>
          <a:prstGeom prst="bentConnector3">
            <a:avLst>
              <a:gd name="adj1" fmla="val 50000"/>
            </a:avLst>
          </a:prstGeom>
          <a:ln>
            <a:tailEnd type="arrow"/>
          </a:ln>
        </p:spPr>
        <p:style>
          <a:lnRef idx="2">
            <a:schemeClr val="accent1"/>
          </a:lnRef>
          <a:fillRef idx="0">
            <a:schemeClr val="accent1"/>
          </a:fillRef>
          <a:effectRef idx="1">
            <a:schemeClr val="accent1"/>
          </a:effectRef>
          <a:fontRef idx="minor">
            <a:schemeClr val="tx1"/>
          </a:fontRef>
        </p:style>
      </p:cxnSp>
      <p:sp>
        <p:nvSpPr>
          <p:cNvPr id="6" name="Slide Number Placeholder 5"/>
          <p:cNvSpPr>
            <a:spLocks noGrp="1"/>
          </p:cNvSpPr>
          <p:nvPr>
            <p:ph type="sldNum" sz="quarter" idx="12"/>
          </p:nvPr>
        </p:nvSpPr>
        <p:spPr/>
        <p:txBody>
          <a:bodyPr/>
          <a:lstStyle/>
          <a:p>
            <a:fld id="{162F1D00-BD13-4404-86B0-79703945A0A7}" type="slidenum">
              <a:rPr lang="en-US" smtClean="0"/>
              <a:t>48</a:t>
            </a:fld>
            <a:endParaRPr lang="en-US"/>
          </a:p>
        </p:txBody>
      </p:sp>
    </p:spTree>
    <p:extLst>
      <p:ext uri="{BB962C8B-B14F-4D97-AF65-F5344CB8AC3E}">
        <p14:creationId xmlns:p14="http://schemas.microsoft.com/office/powerpoint/2010/main" val="2234808606"/>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a:cs typeface="Calibri"/>
              </a:rPr>
              <a:t>1-Professional Staff</a:t>
            </a:r>
          </a:p>
        </p:txBody>
      </p:sp>
      <p:sp>
        <p:nvSpPr>
          <p:cNvPr id="3" name="Content Placeholder 2"/>
          <p:cNvSpPr>
            <a:spLocks noGrp="1"/>
          </p:cNvSpPr>
          <p:nvPr>
            <p:ph idx="1"/>
          </p:nvPr>
        </p:nvSpPr>
        <p:spPr>
          <a:xfrm>
            <a:off x="498474" y="1312186"/>
            <a:ext cx="7807326" cy="5446604"/>
          </a:xfrm>
        </p:spPr>
        <p:txBody>
          <a:bodyPr>
            <a:normAutofit/>
          </a:bodyPr>
          <a:lstStyle/>
          <a:p>
            <a:r>
              <a:rPr lang="en-US" sz="2600" b="1" dirty="0">
                <a:latin typeface="Calibri"/>
                <a:cs typeface="Calibri"/>
                <a:sym typeface="Wingdings"/>
              </a:rPr>
              <a:t>Specialization: </a:t>
            </a:r>
            <a:r>
              <a:rPr lang="en-US" sz="2600" dirty="0">
                <a:latin typeface="Calibri"/>
                <a:cs typeface="Calibri"/>
                <a:sym typeface="Wingdings"/>
              </a:rPr>
              <a:t>In-depth knowledge and skills in a narrow area of a profession</a:t>
            </a:r>
          </a:p>
          <a:p>
            <a:pPr lvl="1"/>
            <a:r>
              <a:rPr lang="en-US" sz="2400" dirty="0">
                <a:latin typeface="Calibri"/>
                <a:cs typeface="Calibri"/>
                <a:sym typeface="Wingdings"/>
              </a:rPr>
              <a:t>Practitioner becomes even more proficient and independent in the selected area of practice </a:t>
            </a:r>
          </a:p>
          <a:p>
            <a:pPr lvl="1"/>
            <a:r>
              <a:rPr lang="en-US" sz="2400" dirty="0">
                <a:latin typeface="Calibri"/>
                <a:cs typeface="Calibri"/>
                <a:sym typeface="Wingdings"/>
              </a:rPr>
              <a:t>Other skills needed for the generalist may be dulled or lost from lack of use </a:t>
            </a:r>
          </a:p>
          <a:p>
            <a:r>
              <a:rPr lang="en-US" sz="2600" dirty="0">
                <a:latin typeface="Calibri"/>
                <a:cs typeface="Calibri"/>
              </a:rPr>
              <a:t>Basic knowledge &amp; skills are not synonymous with </a:t>
            </a:r>
            <a:r>
              <a:rPr lang="en-US" sz="2600" b="1" dirty="0">
                <a:latin typeface="Calibri"/>
                <a:cs typeface="Calibri"/>
              </a:rPr>
              <a:t>proficiency</a:t>
            </a:r>
            <a:endParaRPr lang="en-US" sz="2600" dirty="0">
              <a:latin typeface="Calibri"/>
              <a:cs typeface="Calibri"/>
            </a:endParaRPr>
          </a:p>
          <a:p>
            <a:pPr lvl="1"/>
            <a:r>
              <a:rPr lang="en-US" sz="2400" b="1" dirty="0">
                <a:latin typeface="Calibri"/>
                <a:cs typeface="Calibri"/>
              </a:rPr>
              <a:t>Proficiency</a:t>
            </a:r>
            <a:r>
              <a:rPr lang="en-US" sz="2400" dirty="0">
                <a:latin typeface="Calibri"/>
                <a:cs typeface="Calibri"/>
              </a:rPr>
              <a:t>: ability to perform more routine jobs with less detailed forethought than the beginning professional needs</a:t>
            </a:r>
          </a:p>
          <a:p>
            <a:pPr lvl="1"/>
            <a:r>
              <a:rPr lang="en-US" sz="2400" dirty="0">
                <a:latin typeface="Calibri"/>
                <a:cs typeface="Calibri"/>
              </a:rPr>
              <a:t>Experience is needed in order to be truly proficient</a:t>
            </a:r>
          </a:p>
        </p:txBody>
      </p:sp>
      <p:sp>
        <p:nvSpPr>
          <p:cNvPr id="4" name="Slide Number Placeholder 3"/>
          <p:cNvSpPr>
            <a:spLocks noGrp="1"/>
          </p:cNvSpPr>
          <p:nvPr>
            <p:ph type="sldNum" sz="quarter" idx="12"/>
          </p:nvPr>
        </p:nvSpPr>
        <p:spPr/>
        <p:txBody>
          <a:bodyPr/>
          <a:lstStyle/>
          <a:p>
            <a:fld id="{162F1D00-BD13-4404-86B0-79703945A0A7}" type="slidenum">
              <a:rPr lang="en-US" smtClean="0"/>
              <a:t>5</a:t>
            </a:fld>
            <a:endParaRPr lang="en-US"/>
          </a:p>
        </p:txBody>
      </p:sp>
    </p:spTree>
    <p:extLst>
      <p:ext uri="{BB962C8B-B14F-4D97-AF65-F5344CB8AC3E}">
        <p14:creationId xmlns:p14="http://schemas.microsoft.com/office/powerpoint/2010/main" val="2099740239"/>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a:cs typeface="Calibri"/>
              </a:rPr>
              <a:t>2-Supervisory Personnel</a:t>
            </a:r>
          </a:p>
        </p:txBody>
      </p:sp>
      <p:sp>
        <p:nvSpPr>
          <p:cNvPr id="3" name="Content Placeholder 2"/>
          <p:cNvSpPr>
            <a:spLocks noGrp="1"/>
          </p:cNvSpPr>
          <p:nvPr>
            <p:ph idx="1"/>
          </p:nvPr>
        </p:nvSpPr>
        <p:spPr>
          <a:xfrm>
            <a:off x="498474" y="1628424"/>
            <a:ext cx="7657748" cy="4998909"/>
          </a:xfrm>
        </p:spPr>
        <p:txBody>
          <a:bodyPr>
            <a:normAutofit/>
          </a:bodyPr>
          <a:lstStyle/>
          <a:p>
            <a:r>
              <a:rPr lang="en-US" sz="2600" dirty="0">
                <a:latin typeface="Calibri"/>
                <a:cs typeface="Calibri"/>
              </a:rPr>
              <a:t>Individuals with authority to oversee and direct the work of subordinates as well as having responsibility for their own work i.e. frontline manager </a:t>
            </a:r>
          </a:p>
          <a:p>
            <a:r>
              <a:rPr lang="en-US" sz="2600" dirty="0">
                <a:latin typeface="Calibri"/>
                <a:cs typeface="Calibri"/>
              </a:rPr>
              <a:t>Supervisors must be given an opportunity to </a:t>
            </a:r>
            <a:r>
              <a:rPr lang="en-US" sz="2600" b="1" dirty="0">
                <a:latin typeface="Calibri"/>
                <a:cs typeface="Calibri"/>
              </a:rPr>
              <a:t>acquire the necessary knowledge and skills </a:t>
            </a:r>
            <a:r>
              <a:rPr lang="en-US" sz="2600" dirty="0">
                <a:latin typeface="Calibri"/>
                <a:cs typeface="Calibri"/>
              </a:rPr>
              <a:t>before being asked to perform the task: i.e. schedule-writing for the first time </a:t>
            </a:r>
            <a:r>
              <a:rPr lang="en-US" sz="2600" dirty="0">
                <a:latin typeface="Calibri"/>
                <a:cs typeface="Calibri"/>
                <a:sym typeface="Wingdings"/>
              </a:rPr>
              <a:t> not all supervisors are professionals</a:t>
            </a:r>
          </a:p>
          <a:p>
            <a:r>
              <a:rPr lang="en-US" sz="2600" b="1" dirty="0">
                <a:latin typeface="Calibri"/>
                <a:cs typeface="Calibri"/>
                <a:sym typeface="Wingdings"/>
              </a:rPr>
              <a:t>On-the-job training </a:t>
            </a:r>
            <a:r>
              <a:rPr lang="en-US" sz="2600" dirty="0">
                <a:latin typeface="Calibri"/>
                <a:cs typeface="Calibri"/>
                <a:sym typeface="Wingdings"/>
              </a:rPr>
              <a:t>is essential for the supervisor who is not a professional</a:t>
            </a:r>
            <a:endParaRPr lang="en-US" sz="2600" dirty="0">
              <a:latin typeface="Calibri"/>
              <a:cs typeface="Calibri"/>
            </a:endParaRPr>
          </a:p>
        </p:txBody>
      </p:sp>
      <p:sp>
        <p:nvSpPr>
          <p:cNvPr id="4" name="Slide Number Placeholder 3"/>
          <p:cNvSpPr>
            <a:spLocks noGrp="1"/>
          </p:cNvSpPr>
          <p:nvPr>
            <p:ph type="sldNum" sz="quarter" idx="12"/>
          </p:nvPr>
        </p:nvSpPr>
        <p:spPr/>
        <p:txBody>
          <a:bodyPr/>
          <a:lstStyle/>
          <a:p>
            <a:fld id="{162F1D00-BD13-4404-86B0-79703945A0A7}" type="slidenum">
              <a:rPr lang="en-US" smtClean="0"/>
              <a:t>6</a:t>
            </a:fld>
            <a:endParaRPr lang="en-US"/>
          </a:p>
        </p:txBody>
      </p:sp>
    </p:spTree>
    <p:extLst>
      <p:ext uri="{BB962C8B-B14F-4D97-AF65-F5344CB8AC3E}">
        <p14:creationId xmlns:p14="http://schemas.microsoft.com/office/powerpoint/2010/main" val="4162575748"/>
      </p:ext>
    </p:extLst>
  </p:cSld>
  <p:clrMapOvr>
    <a:masterClrMapping/>
  </p:clrMapOvr>
  <p:transition spd="slow">
    <p:wip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a:cs typeface="Calibri"/>
              </a:rPr>
              <a:t>3-Skilled Worker</a:t>
            </a:r>
          </a:p>
        </p:txBody>
      </p:sp>
      <p:sp>
        <p:nvSpPr>
          <p:cNvPr id="3" name="Content Placeholder 2"/>
          <p:cNvSpPr>
            <a:spLocks noGrp="1"/>
          </p:cNvSpPr>
          <p:nvPr>
            <p:ph idx="1"/>
          </p:nvPr>
        </p:nvSpPr>
        <p:spPr>
          <a:xfrm>
            <a:off x="458782" y="1408586"/>
            <a:ext cx="7596006" cy="5409730"/>
          </a:xfrm>
        </p:spPr>
        <p:txBody>
          <a:bodyPr>
            <a:noAutofit/>
          </a:bodyPr>
          <a:lstStyle/>
          <a:p>
            <a:r>
              <a:rPr lang="en-US" sz="2600" dirty="0">
                <a:latin typeface="Calibri"/>
                <a:cs typeface="Calibri"/>
              </a:rPr>
              <a:t>Individual who has </a:t>
            </a:r>
            <a:r>
              <a:rPr lang="en-US" sz="2600" u="sng" dirty="0">
                <a:latin typeface="Calibri"/>
                <a:cs typeface="Calibri"/>
              </a:rPr>
              <a:t>special training or skills to perform a specific job </a:t>
            </a:r>
            <a:r>
              <a:rPr lang="en-US" sz="2600" dirty="0">
                <a:latin typeface="Calibri"/>
                <a:cs typeface="Calibri"/>
              </a:rPr>
              <a:t>(i.e. cooks, secretaries, repairmen, etc.)</a:t>
            </a:r>
          </a:p>
          <a:p>
            <a:r>
              <a:rPr lang="en-US" sz="2600" dirty="0">
                <a:latin typeface="Calibri"/>
                <a:cs typeface="Calibri"/>
              </a:rPr>
              <a:t>Training/educational process for the skilled worker does not usually require a baccalaureate degree or  any formal credentialing </a:t>
            </a:r>
          </a:p>
          <a:p>
            <a:r>
              <a:rPr lang="en-US" sz="2600" dirty="0">
                <a:latin typeface="Calibri"/>
                <a:cs typeface="Calibri"/>
              </a:rPr>
              <a:t>Skilled workers </a:t>
            </a:r>
            <a:r>
              <a:rPr lang="en-US" sz="2600" b="1" dirty="0">
                <a:latin typeface="Calibri"/>
                <a:cs typeface="Calibri"/>
              </a:rPr>
              <a:t>do not need micromanagement</a:t>
            </a:r>
            <a:r>
              <a:rPr lang="en-US" sz="2600" dirty="0">
                <a:latin typeface="Calibri"/>
                <a:cs typeface="Calibri"/>
              </a:rPr>
              <a:t> but may need more intensive supervision when they are new to a job </a:t>
            </a:r>
          </a:p>
        </p:txBody>
      </p:sp>
      <p:sp>
        <p:nvSpPr>
          <p:cNvPr id="4" name="Slide Number Placeholder 3"/>
          <p:cNvSpPr>
            <a:spLocks noGrp="1"/>
          </p:cNvSpPr>
          <p:nvPr>
            <p:ph type="sldNum" sz="quarter" idx="12"/>
          </p:nvPr>
        </p:nvSpPr>
        <p:spPr/>
        <p:txBody>
          <a:bodyPr/>
          <a:lstStyle/>
          <a:p>
            <a:fld id="{162F1D00-BD13-4404-86B0-79703945A0A7}" type="slidenum">
              <a:rPr lang="en-US" smtClean="0"/>
              <a:t>7</a:t>
            </a:fld>
            <a:endParaRPr lang="en-US"/>
          </a:p>
        </p:txBody>
      </p:sp>
    </p:spTree>
    <p:extLst>
      <p:ext uri="{BB962C8B-B14F-4D97-AF65-F5344CB8AC3E}">
        <p14:creationId xmlns:p14="http://schemas.microsoft.com/office/powerpoint/2010/main" val="1998026232"/>
      </p:ext>
    </p:extLst>
  </p:cSld>
  <p:clrMapOvr>
    <a:masterClrMapping/>
  </p:clrMapOvr>
  <p:transition spd="slow">
    <p:wip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a:cs typeface="Calibri"/>
              </a:rPr>
              <a:t>4-Unskilled Worker</a:t>
            </a:r>
          </a:p>
        </p:txBody>
      </p:sp>
      <p:sp>
        <p:nvSpPr>
          <p:cNvPr id="3" name="Content Placeholder 2"/>
          <p:cNvSpPr>
            <a:spLocks noGrp="1"/>
          </p:cNvSpPr>
          <p:nvPr>
            <p:ph idx="1"/>
          </p:nvPr>
        </p:nvSpPr>
        <p:spPr>
          <a:xfrm>
            <a:off x="498474" y="1489530"/>
            <a:ext cx="7657748" cy="4164863"/>
          </a:xfrm>
        </p:spPr>
        <p:txBody>
          <a:bodyPr>
            <a:noAutofit/>
          </a:bodyPr>
          <a:lstStyle/>
          <a:p>
            <a:r>
              <a:rPr lang="en-US" sz="2600" dirty="0">
                <a:latin typeface="Calibri"/>
                <a:cs typeface="Calibri"/>
              </a:rPr>
              <a:t>Employee who brings no marketable skills to the job and are trained in the workplace to perform the required tasks (i.e. foodservice workers, housekeeping staff etc.)</a:t>
            </a:r>
          </a:p>
          <a:p>
            <a:r>
              <a:rPr lang="en-US" sz="2600" dirty="0">
                <a:latin typeface="Calibri"/>
                <a:cs typeface="Calibri"/>
              </a:rPr>
              <a:t>Trainer may be an experienced peer or the supervisor </a:t>
            </a:r>
          </a:p>
          <a:p>
            <a:r>
              <a:rPr lang="en-US" sz="2600" dirty="0">
                <a:latin typeface="Calibri"/>
                <a:cs typeface="Calibri"/>
              </a:rPr>
              <a:t>Often earn </a:t>
            </a:r>
            <a:r>
              <a:rPr lang="en-US" sz="2600" b="1" dirty="0">
                <a:latin typeface="Calibri"/>
                <a:cs typeface="Calibri"/>
              </a:rPr>
              <a:t>minimum wage </a:t>
            </a:r>
            <a:r>
              <a:rPr lang="en-US" sz="2600" dirty="0">
                <a:latin typeface="Calibri"/>
                <a:cs typeface="Calibri"/>
              </a:rPr>
              <a:t>though not always the case</a:t>
            </a:r>
          </a:p>
          <a:p>
            <a:r>
              <a:rPr lang="en-US" sz="2600" dirty="0">
                <a:latin typeface="Calibri"/>
                <a:cs typeface="Calibri"/>
              </a:rPr>
              <a:t>Employer may provide workers with training on literacy</a:t>
            </a:r>
          </a:p>
        </p:txBody>
      </p:sp>
      <p:sp>
        <p:nvSpPr>
          <p:cNvPr id="4" name="Slide Number Placeholder 3"/>
          <p:cNvSpPr>
            <a:spLocks noGrp="1"/>
          </p:cNvSpPr>
          <p:nvPr>
            <p:ph type="sldNum" sz="quarter" idx="12"/>
          </p:nvPr>
        </p:nvSpPr>
        <p:spPr/>
        <p:txBody>
          <a:bodyPr/>
          <a:lstStyle/>
          <a:p>
            <a:fld id="{162F1D00-BD13-4404-86B0-79703945A0A7}" type="slidenum">
              <a:rPr lang="en-US" smtClean="0"/>
              <a:t>8</a:t>
            </a:fld>
            <a:endParaRPr lang="en-US"/>
          </a:p>
        </p:txBody>
      </p:sp>
    </p:spTree>
    <p:extLst>
      <p:ext uri="{BB962C8B-B14F-4D97-AF65-F5344CB8AC3E}">
        <p14:creationId xmlns:p14="http://schemas.microsoft.com/office/powerpoint/2010/main" val="2243816250"/>
      </p:ext>
    </p:extLst>
  </p:cSld>
  <p:clrMapOvr>
    <a:masterClrMapping/>
  </p:clrMapOvr>
  <p:transition spd="slow">
    <p:wip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305846" y="2786886"/>
            <a:ext cx="5638800" cy="1362075"/>
          </a:xfrm>
        </p:spPr>
        <p:txBody>
          <a:bodyPr>
            <a:noAutofit/>
          </a:bodyPr>
          <a:lstStyle/>
          <a:p>
            <a:r>
              <a:rPr lang="en-US" sz="4400" dirty="0">
                <a:latin typeface="Calibri"/>
                <a:cs typeface="Calibri"/>
              </a:rPr>
              <a:t>EMPLOYEE EMPLOYMENT STATUS</a:t>
            </a:r>
          </a:p>
        </p:txBody>
      </p:sp>
      <p:sp>
        <p:nvSpPr>
          <p:cNvPr id="2" name="Slide Number Placeholder 1"/>
          <p:cNvSpPr>
            <a:spLocks noGrp="1"/>
          </p:cNvSpPr>
          <p:nvPr>
            <p:ph type="sldNum" sz="quarter" idx="12"/>
          </p:nvPr>
        </p:nvSpPr>
        <p:spPr/>
        <p:txBody>
          <a:bodyPr/>
          <a:lstStyle/>
          <a:p>
            <a:fld id="{162F1D00-BD13-4404-86B0-79703945A0A7}" type="slidenum">
              <a:rPr lang="en-US" smtClean="0"/>
              <a:t>9</a:t>
            </a:fld>
            <a:endParaRPr lang="en-US"/>
          </a:p>
        </p:txBody>
      </p:sp>
    </p:spTree>
    <p:extLst>
      <p:ext uri="{BB962C8B-B14F-4D97-AF65-F5344CB8AC3E}">
        <p14:creationId xmlns:p14="http://schemas.microsoft.com/office/powerpoint/2010/main" val="2318110617"/>
      </p:ext>
    </p:extLst>
  </p:cSld>
  <p:clrMapOvr>
    <a:masterClrMapping/>
  </p:clrMapOvr>
  <p:transition spd="slow">
    <p:wipe/>
  </p:transition>
</p:sld>
</file>

<file path=ppt/theme/theme1.xml><?xml version="1.0" encoding="utf-8"?>
<a:theme xmlns:a="http://schemas.openxmlformats.org/drawingml/2006/main" name="Advantage">
  <a:themeElements>
    <a:clrScheme name="Inkwell">
      <a:dk1>
        <a:sysClr val="windowText" lastClr="000000"/>
      </a:dk1>
      <a:lt1>
        <a:sysClr val="window" lastClr="FFFFFF"/>
      </a:lt1>
      <a:dk2>
        <a:srgbClr val="584D2E"/>
      </a:dk2>
      <a:lt2>
        <a:srgbClr val="EFE7C3"/>
      </a:lt2>
      <a:accent1>
        <a:srgbClr val="860908"/>
      </a:accent1>
      <a:accent2>
        <a:srgbClr val="4A0505"/>
      </a:accent2>
      <a:accent3>
        <a:srgbClr val="7A500A"/>
      </a:accent3>
      <a:accent4>
        <a:srgbClr val="C47810"/>
      </a:accent4>
      <a:accent5>
        <a:srgbClr val="827752"/>
      </a:accent5>
      <a:accent6>
        <a:srgbClr val="B5BB83"/>
      </a:accent6>
      <a:hlink>
        <a:srgbClr val="C47810"/>
      </a:hlink>
      <a:folHlink>
        <a:srgbClr val="F0A43A"/>
      </a:folHlink>
    </a:clrScheme>
    <a:fontScheme name="Solstice">
      <a:majorFont>
        <a:latin typeface="Gill Sans MT"/>
        <a:ea typeface=""/>
        <a:cs typeface=""/>
        <a:font script="Grek" typeface="Corbel"/>
        <a:font script="Cyrl" typeface="Corbel"/>
        <a:font script="Jpan" typeface="ＭＳ ゴシック"/>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ＭＳ ゴシック"/>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Advantage">
      <a:fillStyleLst>
        <a:solidFill>
          <a:schemeClr val="phClr"/>
        </a:solidFill>
        <a:gradFill rotWithShape="1">
          <a:gsLst>
            <a:gs pos="0">
              <a:schemeClr val="phClr">
                <a:tint val="100000"/>
                <a:shade val="40000"/>
                <a:alpha val="100000"/>
                <a:satMod val="150000"/>
                <a:lumMod val="100000"/>
              </a:schemeClr>
            </a:gs>
            <a:gs pos="100000">
              <a:schemeClr val="phClr">
                <a:tint val="70000"/>
                <a:shade val="100000"/>
                <a:alpha val="100000"/>
                <a:satMod val="200000"/>
                <a:lumMod val="100000"/>
              </a:schemeClr>
            </a:gs>
          </a:gsLst>
          <a:lin ang="6000000" scaled="1"/>
        </a:gradFill>
        <a:gradFill rotWithShape="1">
          <a:gsLst>
            <a:gs pos="0">
              <a:schemeClr val="phClr">
                <a:shade val="40000"/>
                <a:alpha val="100000"/>
                <a:satMod val="150000"/>
                <a:lumMod val="100000"/>
              </a:schemeClr>
            </a:gs>
            <a:gs pos="100000">
              <a:schemeClr val="phClr">
                <a:tint val="70000"/>
                <a:shade val="100000"/>
                <a:alpha val="100000"/>
                <a:satMod val="200000"/>
                <a:lumMod val="100000"/>
              </a:schemeClr>
            </a:gs>
          </a:gsLst>
          <a:lin ang="54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63500" dist="25400" dir="5400000" rotWithShape="0">
              <a:srgbClr val="808080">
                <a:alpha val="75000"/>
              </a:srgbClr>
            </a:outerShdw>
          </a:effectLst>
        </a:effectStyle>
        <a:effectStyle>
          <a:effectLst/>
          <a:scene3d>
            <a:camera prst="orthographicFront">
              <a:rot lat="0" lon="0" rev="0"/>
            </a:camera>
            <a:lightRig rig="twoPt" dir="tl">
              <a:rot lat="0" lon="0" rev="4500000"/>
            </a:lightRig>
          </a:scene3d>
          <a:sp3d>
            <a:bevelT w="63500" h="50800"/>
          </a:sp3d>
        </a:effectStyle>
      </a:effectStyleLst>
      <a:bgFillStyleLst>
        <a:solidFill>
          <a:schemeClr val="phClr"/>
        </a:solidFill>
        <a:gradFill rotWithShape="1">
          <a:gsLst>
            <a:gs pos="0">
              <a:schemeClr val="phClr">
                <a:tint val="40000"/>
                <a:satMod val="1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Tradition.thmx</Template>
  <TotalTime>3390</TotalTime>
  <Words>4511</Words>
  <Application>Microsoft Office PowerPoint</Application>
  <PresentationFormat>On-screen Show (4:3)</PresentationFormat>
  <Paragraphs>405</Paragraphs>
  <Slides>48</Slides>
  <Notes>29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48</vt:i4>
      </vt:variant>
    </vt:vector>
  </HeadingPairs>
  <TitlesOfParts>
    <vt:vector size="53" baseType="lpstr">
      <vt:lpstr>Arial</vt:lpstr>
      <vt:lpstr>Calibri</vt:lpstr>
      <vt:lpstr>Gill Sans MT</vt:lpstr>
      <vt:lpstr>Wingdings</vt:lpstr>
      <vt:lpstr>Advantage</vt:lpstr>
      <vt:lpstr>HUMAN RESOURCES</vt:lpstr>
      <vt:lpstr>TYPES OF EMPLOYEES</vt:lpstr>
      <vt:lpstr>Types of Employees</vt:lpstr>
      <vt:lpstr>1-Professional Staff</vt:lpstr>
      <vt:lpstr>1-Professional Staff</vt:lpstr>
      <vt:lpstr>2-Supervisory Personnel</vt:lpstr>
      <vt:lpstr>3-Skilled Worker</vt:lpstr>
      <vt:lpstr>4-Unskilled Worker</vt:lpstr>
      <vt:lpstr>EMPLOYEE EMPLOYMENT STATUS</vt:lpstr>
      <vt:lpstr>Employee Employment Status</vt:lpstr>
      <vt:lpstr>Employee Employment Status</vt:lpstr>
      <vt:lpstr>Full-Time </vt:lpstr>
      <vt:lpstr>Part-Time</vt:lpstr>
      <vt:lpstr>Short-Hour</vt:lpstr>
      <vt:lpstr>Casual/ On Call </vt:lpstr>
      <vt:lpstr>Job Sharing</vt:lpstr>
      <vt:lpstr>Probation</vt:lpstr>
      <vt:lpstr>Temporary</vt:lpstr>
      <vt:lpstr>Temporary</vt:lpstr>
      <vt:lpstr>Contract</vt:lpstr>
      <vt:lpstr>EMPLOYEE COMPENSATION</vt:lpstr>
      <vt:lpstr>Salaried &amp; Hourly Compensation </vt:lpstr>
      <vt:lpstr>Hourly Worker/Nonexempt</vt:lpstr>
      <vt:lpstr>Hourly Worker/Nonexempt</vt:lpstr>
      <vt:lpstr>Differential Wages</vt:lpstr>
      <vt:lpstr>Differential Wages</vt:lpstr>
      <vt:lpstr>Types of Differential Wages</vt:lpstr>
      <vt:lpstr>Types of Differential Wages</vt:lpstr>
      <vt:lpstr>Salaried Employee/Exempt</vt:lpstr>
      <vt:lpstr>Salaried Employee/Exempt</vt:lpstr>
      <vt:lpstr>Compensatory Time</vt:lpstr>
      <vt:lpstr>On Call</vt:lpstr>
      <vt:lpstr>DETERMINING STAFFING NEEDS </vt:lpstr>
      <vt:lpstr>Determining Staffing Needs</vt:lpstr>
      <vt:lpstr>Why Do we Use FTE ?</vt:lpstr>
      <vt:lpstr>Why Do we Use FTE ?</vt:lpstr>
      <vt:lpstr>Full Time Equivalents (FTEs) </vt:lpstr>
      <vt:lpstr>Example 1</vt:lpstr>
      <vt:lpstr>Example 1</vt:lpstr>
      <vt:lpstr>Full-Time Equivalents (FTEs) </vt:lpstr>
      <vt:lpstr>Example 2</vt:lpstr>
      <vt:lpstr>Staffing </vt:lpstr>
      <vt:lpstr>Staffing Ratios in Dietetics – Hospital Management </vt:lpstr>
      <vt:lpstr>LABOR SCHEDULES</vt:lpstr>
      <vt:lpstr>Labor Schedules – Master Schedule</vt:lpstr>
      <vt:lpstr>Labor Schedules: How and Where to Start? </vt:lpstr>
      <vt:lpstr>Sample of Employee Schedule</vt:lpstr>
      <vt:lpstr>Labor Schedules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Human Resources </dc:title>
  <dc:creator>Apple</dc:creator>
  <cp:lastModifiedBy>Cosette Fakih</cp:lastModifiedBy>
  <cp:revision>201</cp:revision>
  <dcterms:created xsi:type="dcterms:W3CDTF">2013-01-28T16:41:51Z</dcterms:created>
  <dcterms:modified xsi:type="dcterms:W3CDTF">2017-03-28T07:57:45Z</dcterms:modified>
</cp:coreProperties>
</file>